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Open Sans" charset="0"/>
      <p:regular r:id="rId16"/>
    </p:embeddedFont>
    <p:embeddedFont>
      <p:font typeface="Futura Ultra-Bold" charset="0"/>
      <p:regular r:id="rId17"/>
    </p:embeddedFont>
    <p:embeddedFont>
      <p:font typeface="Futura" charset="0"/>
      <p:regular r:id="rId18"/>
    </p:embeddedFont>
    <p:embeddedFont>
      <p:font typeface="Open Sans Bold" charset="0"/>
      <p:regular r:id="rId19"/>
    </p:embeddedFont>
    <p:embeddedFont>
      <p:font typeface="Abril Fatface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Futura Bold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-5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41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3.sv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39.svg"/><Relationship Id="rId4" Type="http://schemas.openxmlformats.org/officeDocument/2006/relationships/image" Target="../media/image22.png"/><Relationship Id="rId9" Type="http://schemas.openxmlformats.org/officeDocument/2006/relationships/image" Target="../media/image41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7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23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svg"/><Relationship Id="rId7" Type="http://schemas.openxmlformats.org/officeDocument/2006/relationships/image" Target="../media/image3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18496">
            <a:off x="-1444718" y="-3892616"/>
            <a:ext cx="16483258" cy="15674080"/>
          </a:xfrm>
          <a:custGeom>
            <a:avLst/>
            <a:gdLst/>
            <a:ahLst/>
            <a:cxnLst/>
            <a:rect l="l" t="t" r="r" b="b"/>
            <a:pathLst>
              <a:path w="16483258" h="15674080">
                <a:moveTo>
                  <a:pt x="0" y="0"/>
                </a:moveTo>
                <a:lnTo>
                  <a:pt x="16483258" y="0"/>
                </a:lnTo>
                <a:lnTo>
                  <a:pt x="16483258" y="15674080"/>
                </a:lnTo>
                <a:lnTo>
                  <a:pt x="0" y="156740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2867943" y="5457948"/>
            <a:ext cx="12488973" cy="11875878"/>
          </a:xfrm>
          <a:custGeom>
            <a:avLst/>
            <a:gdLst/>
            <a:ahLst/>
            <a:cxnLst/>
            <a:rect l="l" t="t" r="r" b="b"/>
            <a:pathLst>
              <a:path w="12488973" h="11875878">
                <a:moveTo>
                  <a:pt x="12488974" y="11875878"/>
                </a:moveTo>
                <a:lnTo>
                  <a:pt x="0" y="11875878"/>
                </a:lnTo>
                <a:lnTo>
                  <a:pt x="0" y="0"/>
                </a:lnTo>
                <a:lnTo>
                  <a:pt x="12488974" y="0"/>
                </a:lnTo>
                <a:lnTo>
                  <a:pt x="12488974" y="1187587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20585" y="5657725"/>
            <a:ext cx="2208793" cy="2196745"/>
          </a:xfrm>
          <a:custGeom>
            <a:avLst/>
            <a:gdLst/>
            <a:ahLst/>
            <a:cxnLst/>
            <a:rect l="l" t="t" r="r" b="b"/>
            <a:pathLst>
              <a:path w="2208793" h="2196745">
                <a:moveTo>
                  <a:pt x="0" y="0"/>
                </a:moveTo>
                <a:lnTo>
                  <a:pt x="2208793" y="0"/>
                </a:lnTo>
                <a:lnTo>
                  <a:pt x="2208793" y="2196745"/>
                </a:lnTo>
                <a:lnTo>
                  <a:pt x="0" y="21967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182696" y="-350749"/>
            <a:ext cx="3460828" cy="3460828"/>
          </a:xfrm>
          <a:custGeom>
            <a:avLst/>
            <a:gdLst/>
            <a:ahLst/>
            <a:cxnLst/>
            <a:rect l="l" t="t" r="r" b="b"/>
            <a:pathLst>
              <a:path w="3460828" h="3460828">
                <a:moveTo>
                  <a:pt x="0" y="0"/>
                </a:moveTo>
                <a:lnTo>
                  <a:pt x="3460828" y="0"/>
                </a:lnTo>
                <a:lnTo>
                  <a:pt x="3460828" y="3460828"/>
                </a:lnTo>
                <a:lnTo>
                  <a:pt x="0" y="3460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2283728" y="3110079"/>
            <a:ext cx="5166790" cy="6148221"/>
            <a:chOff x="0" y="0"/>
            <a:chExt cx="3790950" cy="4511040"/>
          </a:xfrm>
        </p:grpSpPr>
        <p:sp>
          <p:nvSpPr>
            <p:cNvPr id="7" name="Freeform 7"/>
            <p:cNvSpPr/>
            <p:nvPr/>
          </p:nvSpPr>
          <p:spPr>
            <a:xfrm>
              <a:off x="158750" y="158750"/>
              <a:ext cx="3473450" cy="4193540"/>
            </a:xfrm>
            <a:custGeom>
              <a:avLst/>
              <a:gdLst/>
              <a:ahLst/>
              <a:cxnLst/>
              <a:rect l="l" t="t" r="r" b="b"/>
              <a:pathLst>
                <a:path w="3473450" h="419354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7"/>
              <a:stretch>
                <a:fillRect l="-19859" r="-596" b="-33260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891819" y="820938"/>
            <a:ext cx="11976124" cy="294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34"/>
              </a:lnSpc>
            </a:pPr>
            <a:r>
              <a:rPr lang="en-US" sz="6445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Optimizing Business through Effective Management and Strategic Communication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04120" y="5591050"/>
            <a:ext cx="7478316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8"/>
              </a:lnSpc>
            </a:pPr>
            <a:r>
              <a:rPr lang="en-US" sz="421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 </a:t>
            </a:r>
            <a:r>
              <a:rPr lang="en-US" sz="421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</a:t>
            </a:r>
            <a:r>
              <a:rPr lang="en-US" sz="421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12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Hamdan</a:t>
            </a:r>
            <a:r>
              <a:rPr lang="en-US" sz="421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12" b="1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Daniel</a:t>
            </a:r>
            <a:endParaRPr lang="en-US" sz="421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898"/>
              </a:lnSpc>
            </a:pPr>
            <a:endParaRPr lang="en-US" sz="4212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13796" y="7269812"/>
            <a:ext cx="265896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May 27, 2025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306841" y="8371205"/>
            <a:ext cx="898014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Universitas Islam 45 Bekasi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EB43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3200" y="3144650"/>
            <a:ext cx="14911268" cy="6431336"/>
            <a:chOff x="0" y="0"/>
            <a:chExt cx="3927248" cy="1693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27247" cy="1693850"/>
            </a:xfrm>
            <a:custGeom>
              <a:avLst/>
              <a:gdLst/>
              <a:ahLst/>
              <a:cxnLst/>
              <a:rect l="l" t="t" r="r" b="b"/>
              <a:pathLst>
                <a:path w="3927247" h="1693850">
                  <a:moveTo>
                    <a:pt x="0" y="0"/>
                  </a:moveTo>
                  <a:lnTo>
                    <a:pt x="3927247" y="0"/>
                  </a:lnTo>
                  <a:lnTo>
                    <a:pt x="3927247" y="1693850"/>
                  </a:lnTo>
                  <a:lnTo>
                    <a:pt x="0" y="16938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3927248" cy="1808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389606" y="351912"/>
            <a:ext cx="12044243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Supporting Academic Journals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99498" y="3497350"/>
            <a:ext cx="14090012" cy="6592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35298" lvl="1" indent="-467649" algn="l">
              <a:lnSpc>
                <a:spcPts val="7364"/>
              </a:lnSpc>
              <a:buAutoNum type="arabicPeriod"/>
            </a:pPr>
            <a:r>
              <a:rPr lang="en-US" sz="4332" spc="4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Article: "The Role of Communication in Business Success" - Journal of Business Studies, 2022.</a:t>
            </a:r>
          </a:p>
          <a:p>
            <a:pPr marL="935298" lvl="1" indent="-467649" algn="l">
              <a:lnSpc>
                <a:spcPts val="7364"/>
              </a:lnSpc>
              <a:buAutoNum type="arabicPeriod"/>
            </a:pPr>
            <a:r>
              <a:rPr lang="en-US" sz="4332" spc="4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Study: "Agile Management Practices in Modern Organizations" - Harvard Business Review, 2023.</a:t>
            </a:r>
          </a:p>
          <a:p>
            <a:pPr marL="935298" lvl="1" indent="-467649" algn="l">
              <a:lnSpc>
                <a:spcPts val="7364"/>
              </a:lnSpc>
              <a:buAutoNum type="arabicPeriod"/>
            </a:pPr>
            <a:r>
              <a:rPr lang="en-US" sz="4332" spc="4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Research: "Data-Driven Decision Making in SMEs" - International Journal of Management, 2021.</a:t>
            </a:r>
          </a:p>
          <a:p>
            <a:pPr algn="l">
              <a:lnSpc>
                <a:spcPts val="7364"/>
              </a:lnSpc>
            </a:pPr>
            <a:endParaRPr lang="en-US" sz="4332" spc="47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236466" y="-400542"/>
            <a:ext cx="4103068" cy="2857227"/>
          </a:xfrm>
          <a:custGeom>
            <a:avLst/>
            <a:gdLst/>
            <a:ahLst/>
            <a:cxnLst/>
            <a:rect l="l" t="t" r="r" b="b"/>
            <a:pathLst>
              <a:path w="4103068" h="2857227">
                <a:moveTo>
                  <a:pt x="0" y="0"/>
                </a:moveTo>
                <a:lnTo>
                  <a:pt x="4103068" y="0"/>
                </a:lnTo>
                <a:lnTo>
                  <a:pt x="4103068" y="2857227"/>
                </a:lnTo>
                <a:lnTo>
                  <a:pt x="0" y="2857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007915" y="8488400"/>
            <a:ext cx="4103068" cy="2857227"/>
          </a:xfrm>
          <a:custGeom>
            <a:avLst/>
            <a:gdLst/>
            <a:ahLst/>
            <a:cxnLst/>
            <a:rect l="l" t="t" r="r" b="b"/>
            <a:pathLst>
              <a:path w="4103068" h="2857227">
                <a:moveTo>
                  <a:pt x="0" y="0"/>
                </a:moveTo>
                <a:lnTo>
                  <a:pt x="4103068" y="0"/>
                </a:lnTo>
                <a:lnTo>
                  <a:pt x="4103068" y="2857227"/>
                </a:lnTo>
                <a:lnTo>
                  <a:pt x="0" y="28572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99305" y="-1448761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792359" y="8760730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894195" y="6835890"/>
            <a:ext cx="989001" cy="994425"/>
          </a:xfrm>
          <a:custGeom>
            <a:avLst/>
            <a:gdLst/>
            <a:ahLst/>
            <a:cxnLst/>
            <a:rect l="l" t="t" r="r" b="b"/>
            <a:pathLst>
              <a:path w="989001" h="994425">
                <a:moveTo>
                  <a:pt x="0" y="0"/>
                </a:moveTo>
                <a:lnTo>
                  <a:pt x="989001" y="0"/>
                </a:lnTo>
                <a:lnTo>
                  <a:pt x="989001" y="994425"/>
                </a:lnTo>
                <a:lnTo>
                  <a:pt x="0" y="9944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34200" y="2150225"/>
            <a:ext cx="989001" cy="994425"/>
          </a:xfrm>
          <a:custGeom>
            <a:avLst/>
            <a:gdLst/>
            <a:ahLst/>
            <a:cxnLst/>
            <a:rect l="l" t="t" r="r" b="b"/>
            <a:pathLst>
              <a:path w="989001" h="994425">
                <a:moveTo>
                  <a:pt x="0" y="0"/>
                </a:moveTo>
                <a:lnTo>
                  <a:pt x="989000" y="0"/>
                </a:lnTo>
                <a:lnTo>
                  <a:pt x="989000" y="994425"/>
                </a:lnTo>
                <a:lnTo>
                  <a:pt x="0" y="9944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7AD">
                <a:alpha val="100000"/>
              </a:srgbClr>
            </a:gs>
            <a:gs pos="100000">
              <a:srgbClr val="FFA9F9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252083">
            <a:off x="14529914" y="-5053851"/>
            <a:ext cx="8577466" cy="8156390"/>
          </a:xfrm>
          <a:custGeom>
            <a:avLst/>
            <a:gdLst/>
            <a:ahLst/>
            <a:cxnLst/>
            <a:rect l="l" t="t" r="r" b="b"/>
            <a:pathLst>
              <a:path w="8577466" h="8156390">
                <a:moveTo>
                  <a:pt x="0" y="0"/>
                </a:moveTo>
                <a:lnTo>
                  <a:pt x="8577466" y="0"/>
                </a:lnTo>
                <a:lnTo>
                  <a:pt x="8577466" y="8156391"/>
                </a:lnTo>
                <a:lnTo>
                  <a:pt x="0" y="8156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4252083" flipH="1" flipV="1">
            <a:off x="-4819380" y="7184460"/>
            <a:ext cx="8577466" cy="8156390"/>
          </a:xfrm>
          <a:custGeom>
            <a:avLst/>
            <a:gdLst/>
            <a:ahLst/>
            <a:cxnLst/>
            <a:rect l="l" t="t" r="r" b="b"/>
            <a:pathLst>
              <a:path w="8577466" h="8156390">
                <a:moveTo>
                  <a:pt x="8577466" y="8156391"/>
                </a:moveTo>
                <a:lnTo>
                  <a:pt x="0" y="8156391"/>
                </a:lnTo>
                <a:lnTo>
                  <a:pt x="0" y="0"/>
                </a:lnTo>
                <a:lnTo>
                  <a:pt x="8577466" y="0"/>
                </a:lnTo>
                <a:lnTo>
                  <a:pt x="8577466" y="815639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02678" y="1197417"/>
            <a:ext cx="10552004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Implementation Steps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014099" y="3378642"/>
            <a:ext cx="14259801" cy="5431323"/>
            <a:chOff x="0" y="0"/>
            <a:chExt cx="3755668" cy="14304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55668" cy="1430472"/>
            </a:xfrm>
            <a:custGeom>
              <a:avLst/>
              <a:gdLst/>
              <a:ahLst/>
              <a:cxnLst/>
              <a:rect l="l" t="t" r="r" b="b"/>
              <a:pathLst>
                <a:path w="3755668" h="1430472">
                  <a:moveTo>
                    <a:pt x="0" y="0"/>
                  </a:moveTo>
                  <a:lnTo>
                    <a:pt x="3755668" y="0"/>
                  </a:lnTo>
                  <a:lnTo>
                    <a:pt x="3755668" y="1430472"/>
                  </a:lnTo>
                  <a:lnTo>
                    <a:pt x="0" y="1430472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3755668" cy="1544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225367" y="3569659"/>
            <a:ext cx="13553437" cy="437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2786" lvl="1" indent="-506393" algn="l">
              <a:lnSpc>
                <a:spcPts val="8584"/>
              </a:lnSpc>
              <a:buAutoNum type="arabicPeriod"/>
            </a:pPr>
            <a:r>
              <a:rPr lang="en-US" sz="4690" spc="5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Identify Business Problems.</a:t>
            </a:r>
          </a:p>
          <a:p>
            <a:pPr marL="1012786" lvl="1" indent="-506393" algn="l">
              <a:lnSpc>
                <a:spcPts val="8584"/>
              </a:lnSpc>
              <a:buAutoNum type="arabicPeriod"/>
            </a:pPr>
            <a:r>
              <a:rPr lang="en-US" sz="4690" spc="5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Choose the Right Management Strategy.</a:t>
            </a:r>
          </a:p>
          <a:p>
            <a:pPr marL="1012786" lvl="1" indent="-506393" algn="l">
              <a:lnSpc>
                <a:spcPts val="8584"/>
              </a:lnSpc>
              <a:buAutoNum type="arabicPeriod"/>
            </a:pPr>
            <a:r>
              <a:rPr lang="en-US" sz="4690" spc="5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Enhance Communication Skills.</a:t>
            </a:r>
          </a:p>
          <a:p>
            <a:pPr marL="1012786" lvl="1" indent="-506393" algn="l">
              <a:lnSpc>
                <a:spcPts val="8584"/>
              </a:lnSpc>
              <a:buAutoNum type="arabicPeriod"/>
            </a:pPr>
            <a:r>
              <a:rPr lang="en-US" sz="4690" spc="51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Evaluate Results and Make Improvements.</a:t>
            </a:r>
          </a:p>
        </p:txBody>
      </p:sp>
      <p:sp>
        <p:nvSpPr>
          <p:cNvPr id="9" name="Freeform 9"/>
          <p:cNvSpPr/>
          <p:nvPr/>
        </p:nvSpPr>
        <p:spPr>
          <a:xfrm rot="-930780">
            <a:off x="1051144" y="-1220219"/>
            <a:ext cx="4103068" cy="2857227"/>
          </a:xfrm>
          <a:custGeom>
            <a:avLst/>
            <a:gdLst/>
            <a:ahLst/>
            <a:cxnLst/>
            <a:rect l="l" t="t" r="r" b="b"/>
            <a:pathLst>
              <a:path w="4103068" h="2857227">
                <a:moveTo>
                  <a:pt x="0" y="0"/>
                </a:moveTo>
                <a:lnTo>
                  <a:pt x="4103068" y="0"/>
                </a:lnTo>
                <a:lnTo>
                  <a:pt x="4103068" y="2857227"/>
                </a:lnTo>
                <a:lnTo>
                  <a:pt x="0" y="28572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930780" flipH="1" flipV="1">
            <a:off x="13133788" y="8649992"/>
            <a:ext cx="4103068" cy="2857227"/>
          </a:xfrm>
          <a:custGeom>
            <a:avLst/>
            <a:gdLst/>
            <a:ahLst/>
            <a:cxnLst/>
            <a:rect l="l" t="t" r="r" b="b"/>
            <a:pathLst>
              <a:path w="4103068" h="2857227">
                <a:moveTo>
                  <a:pt x="4103068" y="2857227"/>
                </a:moveTo>
                <a:lnTo>
                  <a:pt x="0" y="2857227"/>
                </a:lnTo>
                <a:lnTo>
                  <a:pt x="0" y="0"/>
                </a:lnTo>
                <a:lnTo>
                  <a:pt x="4103068" y="0"/>
                </a:lnTo>
                <a:lnTo>
                  <a:pt x="4103068" y="2857227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1431" y="8809965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470233" y="-1497996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25099" y="2133661"/>
            <a:ext cx="989001" cy="994425"/>
          </a:xfrm>
          <a:custGeom>
            <a:avLst/>
            <a:gdLst/>
            <a:ahLst/>
            <a:cxnLst/>
            <a:rect l="l" t="t" r="r" b="b"/>
            <a:pathLst>
              <a:path w="989001" h="994425">
                <a:moveTo>
                  <a:pt x="0" y="0"/>
                </a:moveTo>
                <a:lnTo>
                  <a:pt x="989000" y="0"/>
                </a:lnTo>
                <a:lnTo>
                  <a:pt x="989000" y="994425"/>
                </a:lnTo>
                <a:lnTo>
                  <a:pt x="0" y="9944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273901" y="7656127"/>
            <a:ext cx="989001" cy="994425"/>
          </a:xfrm>
          <a:custGeom>
            <a:avLst/>
            <a:gdLst/>
            <a:ahLst/>
            <a:cxnLst/>
            <a:rect l="l" t="t" r="r" b="b"/>
            <a:pathLst>
              <a:path w="989001" h="994425">
                <a:moveTo>
                  <a:pt x="0" y="0"/>
                </a:moveTo>
                <a:lnTo>
                  <a:pt x="989000" y="0"/>
                </a:lnTo>
                <a:lnTo>
                  <a:pt x="989000" y="994425"/>
                </a:lnTo>
                <a:lnTo>
                  <a:pt x="0" y="9944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75066"/>
            <a:ext cx="8514087" cy="1246496"/>
            <a:chOff x="0" y="0"/>
            <a:chExt cx="11352116" cy="1661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52149" cy="1662049"/>
            </a:xfrm>
            <a:custGeom>
              <a:avLst/>
              <a:gdLst/>
              <a:ahLst/>
              <a:cxnLst/>
              <a:rect l="l" t="t" r="r" b="b"/>
              <a:pathLst>
                <a:path w="11352149" h="1662049">
                  <a:moveTo>
                    <a:pt x="0" y="0"/>
                  </a:moveTo>
                  <a:lnTo>
                    <a:pt x="11352149" y="0"/>
                  </a:lnTo>
                  <a:lnTo>
                    <a:pt x="11352149" y="1662049"/>
                  </a:lnTo>
                  <a:lnTo>
                    <a:pt x="0" y="1662049"/>
                  </a:lnTo>
                  <a:close/>
                </a:path>
              </a:pathLst>
            </a:custGeom>
            <a:solidFill>
              <a:srgbClr val="5755F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7897504" y="375066"/>
            <a:ext cx="1246496" cy="1246496"/>
            <a:chOff x="0" y="0"/>
            <a:chExt cx="1661994" cy="16619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61922" cy="1661922"/>
            </a:xfrm>
            <a:custGeom>
              <a:avLst/>
              <a:gdLst/>
              <a:ahLst/>
              <a:cxnLst/>
              <a:rect l="l" t="t" r="r" b="b"/>
              <a:pathLst>
                <a:path w="1661922" h="1661922">
                  <a:moveTo>
                    <a:pt x="0" y="830961"/>
                  </a:moveTo>
                  <a:cubicBezTo>
                    <a:pt x="0" y="1289939"/>
                    <a:pt x="372110" y="1661922"/>
                    <a:pt x="830961" y="1661922"/>
                  </a:cubicBezTo>
                  <a:cubicBezTo>
                    <a:pt x="1289812" y="1661922"/>
                    <a:pt x="1661922" y="1289812"/>
                    <a:pt x="1661922" y="830961"/>
                  </a:cubicBezTo>
                  <a:cubicBezTo>
                    <a:pt x="1661922" y="372110"/>
                    <a:pt x="1289939" y="0"/>
                    <a:pt x="830961" y="0"/>
                  </a:cubicBezTo>
                  <a:cubicBezTo>
                    <a:pt x="371983" y="0"/>
                    <a:pt x="0" y="372110"/>
                    <a:pt x="0" y="830961"/>
                  </a:cubicBezTo>
                  <a:close/>
                </a:path>
              </a:pathLst>
            </a:custGeom>
            <a:solidFill>
              <a:srgbClr val="5755F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947861" y="2371998"/>
            <a:ext cx="8311439" cy="7378853"/>
            <a:chOff x="0" y="0"/>
            <a:chExt cx="11081918" cy="98384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081965" cy="9838448"/>
            </a:xfrm>
            <a:custGeom>
              <a:avLst/>
              <a:gdLst/>
              <a:ahLst/>
              <a:cxnLst/>
              <a:rect l="l" t="t" r="r" b="b"/>
              <a:pathLst>
                <a:path w="11081965" h="9838448">
                  <a:moveTo>
                    <a:pt x="0" y="0"/>
                  </a:moveTo>
                  <a:lnTo>
                    <a:pt x="11081965" y="0"/>
                  </a:lnTo>
                  <a:lnTo>
                    <a:pt x="11081965" y="9838448"/>
                  </a:lnTo>
                  <a:lnTo>
                    <a:pt x="0" y="9838448"/>
                  </a:lnTo>
                  <a:close/>
                </a:path>
              </a:pathLst>
            </a:custGeom>
            <a:solidFill>
              <a:srgbClr val="5755FE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3276352"/>
            <a:ext cx="7492052" cy="5599761"/>
            <a:chOff x="0" y="0"/>
            <a:chExt cx="9989403" cy="74663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89449" cy="7466330"/>
            </a:xfrm>
            <a:custGeom>
              <a:avLst/>
              <a:gdLst/>
              <a:ahLst/>
              <a:cxnLst/>
              <a:rect l="l" t="t" r="r" b="b"/>
              <a:pathLst>
                <a:path w="9989449" h="7466330">
                  <a:moveTo>
                    <a:pt x="0" y="0"/>
                  </a:moveTo>
                  <a:lnTo>
                    <a:pt x="9989449" y="0"/>
                  </a:lnTo>
                  <a:lnTo>
                    <a:pt x="9989449" y="7466330"/>
                  </a:lnTo>
                  <a:lnTo>
                    <a:pt x="0" y="7466330"/>
                  </a:lnTo>
                  <a:close/>
                </a:path>
              </a:pathLst>
            </a:custGeom>
            <a:blipFill>
              <a:blip r:embed="rId2"/>
              <a:stretch>
                <a:fillRect l="-5986" r="-5986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6220575" y="-1167984"/>
            <a:ext cx="3086100" cy="308610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14EB43">
                    <a:alpha val="100000"/>
                  </a:srgbClr>
                </a:gs>
                <a:gs pos="100000">
                  <a:srgbClr val="94E5FF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-38100"/>
              <a:ext cx="660400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650651"/>
            <a:ext cx="7166392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FFFFFF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Practical Tips for Participants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3009652"/>
            <a:ext cx="7667048" cy="590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1" lvl="1" indent="-431801" algn="l">
              <a:lnSpc>
                <a:spcPts val="6640"/>
              </a:lnSpc>
              <a:buAutoNum type="arabicPeriod"/>
            </a:pPr>
            <a:r>
              <a:rPr lang="en-US" sz="40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Invest in communication training.</a:t>
            </a:r>
          </a:p>
          <a:p>
            <a:pPr marL="863601" lvl="1" indent="-431801" algn="l">
              <a:lnSpc>
                <a:spcPts val="6640"/>
              </a:lnSpc>
              <a:buAutoNum type="arabicPeriod"/>
            </a:pPr>
            <a:r>
              <a:rPr lang="en-US" sz="40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Utilize technology for team management.</a:t>
            </a:r>
          </a:p>
          <a:p>
            <a:pPr marL="863601" lvl="1" indent="-431801" algn="l">
              <a:lnSpc>
                <a:spcPts val="6640"/>
              </a:lnSpc>
              <a:buAutoNum type="arabicPeriod"/>
            </a:pPr>
            <a:r>
              <a:rPr lang="en-US" sz="40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Always be open to feedback.</a:t>
            </a:r>
          </a:p>
          <a:p>
            <a:pPr marL="863601" lvl="1" indent="-431801" algn="l">
              <a:lnSpc>
                <a:spcPts val="6640"/>
              </a:lnSpc>
              <a:buAutoNum type="arabicPeriod"/>
            </a:pPr>
            <a:r>
              <a:rPr lang="en-US" sz="40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Foster a collaborative work culture.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612450" y="3675559"/>
            <a:ext cx="3293700" cy="6611441"/>
          </a:xfrm>
          <a:custGeom>
            <a:avLst/>
            <a:gdLst/>
            <a:ahLst/>
            <a:cxnLst/>
            <a:rect l="l" t="t" r="r" b="b"/>
            <a:pathLst>
              <a:path w="3293700" h="6611441">
                <a:moveTo>
                  <a:pt x="0" y="0"/>
                </a:moveTo>
                <a:lnTo>
                  <a:pt x="3293700" y="0"/>
                </a:lnTo>
                <a:lnTo>
                  <a:pt x="3293700" y="6611441"/>
                </a:lnTo>
                <a:lnTo>
                  <a:pt x="0" y="66114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4" name="Group 4"/>
          <p:cNvGrpSpPr/>
          <p:nvPr/>
        </p:nvGrpSpPr>
        <p:grpSpPr>
          <a:xfrm>
            <a:off x="-2364371" y="-2474096"/>
            <a:ext cx="5578401" cy="557840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AEEA00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56350" y="3876969"/>
            <a:ext cx="1010697" cy="101069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42950" cap="sq">
              <a:solidFill>
                <a:srgbClr val="AEEA00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612548" y="589459"/>
            <a:ext cx="9722058" cy="1729569"/>
            <a:chOff x="0" y="0"/>
            <a:chExt cx="2560542" cy="4555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60542" cy="455524"/>
            </a:xfrm>
            <a:custGeom>
              <a:avLst/>
              <a:gdLst/>
              <a:ahLst/>
              <a:cxnLst/>
              <a:rect l="l" t="t" r="r" b="b"/>
              <a:pathLst>
                <a:path w="2560542" h="455524">
                  <a:moveTo>
                    <a:pt x="32649" y="0"/>
                  </a:moveTo>
                  <a:lnTo>
                    <a:pt x="2527893" y="0"/>
                  </a:lnTo>
                  <a:cubicBezTo>
                    <a:pt x="2536552" y="0"/>
                    <a:pt x="2544856" y="3440"/>
                    <a:pt x="2550979" y="9563"/>
                  </a:cubicBezTo>
                  <a:cubicBezTo>
                    <a:pt x="2557102" y="15686"/>
                    <a:pt x="2560542" y="23990"/>
                    <a:pt x="2560542" y="32649"/>
                  </a:cubicBezTo>
                  <a:lnTo>
                    <a:pt x="2560542" y="422875"/>
                  </a:lnTo>
                  <a:cubicBezTo>
                    <a:pt x="2560542" y="431534"/>
                    <a:pt x="2557102" y="439839"/>
                    <a:pt x="2550979" y="445962"/>
                  </a:cubicBezTo>
                  <a:cubicBezTo>
                    <a:pt x="2544856" y="452085"/>
                    <a:pt x="2536552" y="455524"/>
                    <a:pt x="2527893" y="455524"/>
                  </a:cubicBezTo>
                  <a:lnTo>
                    <a:pt x="32649" y="455524"/>
                  </a:lnTo>
                  <a:cubicBezTo>
                    <a:pt x="23990" y="455524"/>
                    <a:pt x="15686" y="452085"/>
                    <a:pt x="9563" y="445962"/>
                  </a:cubicBezTo>
                  <a:cubicBezTo>
                    <a:pt x="3440" y="439839"/>
                    <a:pt x="0" y="431534"/>
                    <a:pt x="0" y="422875"/>
                  </a:cubicBezTo>
                  <a:lnTo>
                    <a:pt x="0" y="32649"/>
                  </a:lnTo>
                  <a:cubicBezTo>
                    <a:pt x="0" y="23990"/>
                    <a:pt x="3440" y="15686"/>
                    <a:pt x="9563" y="9563"/>
                  </a:cubicBezTo>
                  <a:cubicBezTo>
                    <a:pt x="15686" y="3440"/>
                    <a:pt x="23990" y="0"/>
                    <a:pt x="32649" y="0"/>
                  </a:cubicBezTo>
                  <a:close/>
                </a:path>
              </a:pathLst>
            </a:custGeom>
            <a:solidFill>
              <a:srgbClr val="106861"/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14300"/>
              <a:ext cx="2560542" cy="569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9935"/>
                </a:lnSpc>
                <a:spcBef>
                  <a:spcPct val="0"/>
                </a:spcBef>
              </a:pPr>
              <a:r>
                <a:rPr lang="en-US" sz="7200" b="1">
                  <a:solidFill>
                    <a:srgbClr val="FFFFFF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Conclusion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677070" y="3600450"/>
            <a:ext cx="11796963" cy="5657850"/>
            <a:chOff x="0" y="0"/>
            <a:chExt cx="3107019" cy="14901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07019" cy="1490133"/>
            </a:xfrm>
            <a:custGeom>
              <a:avLst/>
              <a:gdLst/>
              <a:ahLst/>
              <a:cxnLst/>
              <a:rect l="l" t="t" r="r" b="b"/>
              <a:pathLst>
                <a:path w="3107019" h="1490133">
                  <a:moveTo>
                    <a:pt x="33469" y="0"/>
                  </a:moveTo>
                  <a:lnTo>
                    <a:pt x="3073550" y="0"/>
                  </a:lnTo>
                  <a:cubicBezTo>
                    <a:pt x="3082426" y="0"/>
                    <a:pt x="3090939" y="3526"/>
                    <a:pt x="3097216" y="9803"/>
                  </a:cubicBezTo>
                  <a:cubicBezTo>
                    <a:pt x="3103493" y="16080"/>
                    <a:pt x="3107019" y="24593"/>
                    <a:pt x="3107019" y="33469"/>
                  </a:cubicBezTo>
                  <a:lnTo>
                    <a:pt x="3107019" y="1456664"/>
                  </a:lnTo>
                  <a:cubicBezTo>
                    <a:pt x="3107019" y="1465541"/>
                    <a:pt x="3103493" y="1474054"/>
                    <a:pt x="3097216" y="1480330"/>
                  </a:cubicBezTo>
                  <a:cubicBezTo>
                    <a:pt x="3090939" y="1486607"/>
                    <a:pt x="3082426" y="1490133"/>
                    <a:pt x="3073550" y="1490133"/>
                  </a:cubicBezTo>
                  <a:lnTo>
                    <a:pt x="33469" y="1490133"/>
                  </a:lnTo>
                  <a:cubicBezTo>
                    <a:pt x="24593" y="1490133"/>
                    <a:pt x="16080" y="1486607"/>
                    <a:pt x="9803" y="1480330"/>
                  </a:cubicBezTo>
                  <a:cubicBezTo>
                    <a:pt x="3526" y="1474054"/>
                    <a:pt x="0" y="1465541"/>
                    <a:pt x="0" y="1456664"/>
                  </a:cubicBezTo>
                  <a:lnTo>
                    <a:pt x="0" y="33469"/>
                  </a:lnTo>
                  <a:cubicBezTo>
                    <a:pt x="0" y="24593"/>
                    <a:pt x="3526" y="16080"/>
                    <a:pt x="9803" y="9803"/>
                  </a:cubicBezTo>
                  <a:cubicBezTo>
                    <a:pt x="16080" y="3526"/>
                    <a:pt x="24593" y="0"/>
                    <a:pt x="3346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14300"/>
              <a:ext cx="3107019" cy="1604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000877" y="3806190"/>
            <a:ext cx="11473156" cy="517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Good management ensures smooth operations.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Effective communication is key to maintaining internal and external relationships.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Combining both leads to business success.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154531"/>
            <a:ext cx="18288000" cy="5132469"/>
            <a:chOff x="0" y="0"/>
            <a:chExt cx="24384000" cy="68432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6" cy="6843313"/>
            </a:xfrm>
            <a:custGeom>
              <a:avLst/>
              <a:gdLst/>
              <a:ahLst/>
              <a:cxnLst/>
              <a:rect l="l" t="t" r="r" b="b"/>
              <a:pathLst>
                <a:path w="24384006" h="6843313">
                  <a:moveTo>
                    <a:pt x="0" y="0"/>
                  </a:moveTo>
                  <a:lnTo>
                    <a:pt x="24384006" y="0"/>
                  </a:lnTo>
                  <a:lnTo>
                    <a:pt x="24384006" y="6843313"/>
                  </a:lnTo>
                  <a:lnTo>
                    <a:pt x="0" y="6843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755FE"/>
            </a:solidFill>
          </p:spPr>
        </p:sp>
      </p:grpSp>
      <p:grpSp>
        <p:nvGrpSpPr>
          <p:cNvPr id="4" name="Group 4"/>
          <p:cNvGrpSpPr/>
          <p:nvPr/>
        </p:nvGrpSpPr>
        <p:grpSpPr>
          <a:xfrm rot="-2699999">
            <a:off x="9860567" y="-2818322"/>
            <a:ext cx="4565743" cy="7536262"/>
            <a:chOff x="0" y="0"/>
            <a:chExt cx="4163738" cy="68727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63695" cy="6872732"/>
            </a:xfrm>
            <a:custGeom>
              <a:avLst/>
              <a:gdLst/>
              <a:ahLst/>
              <a:cxnLst/>
              <a:rect l="l" t="t" r="r" b="b"/>
              <a:pathLst>
                <a:path w="4163695" h="6872732">
                  <a:moveTo>
                    <a:pt x="4163695" y="6872732"/>
                  </a:moveTo>
                  <a:cubicBezTo>
                    <a:pt x="3960622" y="6872732"/>
                    <a:pt x="3960622" y="6872732"/>
                    <a:pt x="3960622" y="6872732"/>
                  </a:cubicBezTo>
                  <a:cubicBezTo>
                    <a:pt x="3960622" y="4746879"/>
                    <a:pt x="2234184" y="3014345"/>
                    <a:pt x="107950" y="3014345"/>
                  </a:cubicBezTo>
                  <a:cubicBezTo>
                    <a:pt x="6350" y="3014345"/>
                    <a:pt x="6350" y="3014345"/>
                    <a:pt x="6350" y="301434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3073" y="0"/>
                    <a:pt x="203073" y="0"/>
                    <a:pt x="203073" y="0"/>
                  </a:cubicBezTo>
                  <a:cubicBezTo>
                    <a:pt x="209423" y="2817622"/>
                    <a:pt x="209423" y="2817622"/>
                    <a:pt x="209423" y="2817622"/>
                  </a:cubicBezTo>
                  <a:cubicBezTo>
                    <a:pt x="2399157" y="2868422"/>
                    <a:pt x="4163695" y="4670679"/>
                    <a:pt x="4163695" y="6872732"/>
                  </a:cubicBezTo>
                  <a:close/>
                </a:path>
              </a:pathLst>
            </a:custGeom>
            <a:solidFill>
              <a:srgbClr val="5755FE"/>
            </a:solidFill>
          </p:spPr>
        </p:sp>
      </p:grpSp>
      <p:grpSp>
        <p:nvGrpSpPr>
          <p:cNvPr id="6" name="Group 6"/>
          <p:cNvGrpSpPr/>
          <p:nvPr/>
        </p:nvGrpSpPr>
        <p:grpSpPr>
          <a:xfrm rot="-2699999">
            <a:off x="12094709" y="5591409"/>
            <a:ext cx="4580404" cy="7504006"/>
            <a:chOff x="0" y="0"/>
            <a:chExt cx="4177108" cy="684329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77157" cy="6843268"/>
            </a:xfrm>
            <a:custGeom>
              <a:avLst/>
              <a:gdLst/>
              <a:ahLst/>
              <a:cxnLst/>
              <a:rect l="l" t="t" r="r" b="b"/>
              <a:pathLst>
                <a:path w="4177157" h="6843268">
                  <a:moveTo>
                    <a:pt x="3973957" y="6843268"/>
                  </a:moveTo>
                  <a:cubicBezTo>
                    <a:pt x="3961257" y="4062730"/>
                    <a:pt x="3961257" y="4062730"/>
                    <a:pt x="3961257" y="4062730"/>
                  </a:cubicBezTo>
                  <a:cubicBezTo>
                    <a:pt x="1771142" y="4005707"/>
                    <a:pt x="0" y="2209165"/>
                    <a:pt x="0" y="0"/>
                  </a:cubicBezTo>
                  <a:cubicBezTo>
                    <a:pt x="203200" y="0"/>
                    <a:pt x="203200" y="0"/>
                    <a:pt x="203200" y="0"/>
                  </a:cubicBezTo>
                  <a:cubicBezTo>
                    <a:pt x="203200" y="2126615"/>
                    <a:pt x="1936242" y="3859657"/>
                    <a:pt x="4062857" y="3859657"/>
                  </a:cubicBezTo>
                  <a:cubicBezTo>
                    <a:pt x="4164457" y="3859657"/>
                    <a:pt x="4164457" y="3859657"/>
                    <a:pt x="4164457" y="3859657"/>
                  </a:cubicBezTo>
                  <a:cubicBezTo>
                    <a:pt x="4177157" y="6836918"/>
                    <a:pt x="4177157" y="6836918"/>
                    <a:pt x="4177157" y="6836918"/>
                  </a:cubicBezTo>
                  <a:lnTo>
                    <a:pt x="3973957" y="684326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746131" y="1635611"/>
            <a:ext cx="7019788" cy="7015778"/>
            <a:chOff x="0" y="0"/>
            <a:chExt cx="9359718" cy="935437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359773" cy="9354312"/>
            </a:xfrm>
            <a:custGeom>
              <a:avLst/>
              <a:gdLst/>
              <a:ahLst/>
              <a:cxnLst/>
              <a:rect l="l" t="t" r="r" b="b"/>
              <a:pathLst>
                <a:path w="9359773" h="9354312">
                  <a:moveTo>
                    <a:pt x="0" y="4677156"/>
                  </a:moveTo>
                  <a:cubicBezTo>
                    <a:pt x="0" y="2094103"/>
                    <a:pt x="2095246" y="0"/>
                    <a:pt x="4679823" y="0"/>
                  </a:cubicBezTo>
                  <a:cubicBezTo>
                    <a:pt x="7264400" y="0"/>
                    <a:pt x="9359773" y="2094103"/>
                    <a:pt x="9359773" y="4677156"/>
                  </a:cubicBezTo>
                  <a:cubicBezTo>
                    <a:pt x="9359773" y="7260209"/>
                    <a:pt x="7264527" y="9354312"/>
                    <a:pt x="4679823" y="9354312"/>
                  </a:cubicBezTo>
                  <a:cubicBezTo>
                    <a:pt x="2095119" y="9354312"/>
                    <a:pt x="0" y="7260336"/>
                    <a:pt x="0" y="467715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9987429" y="1873554"/>
            <a:ext cx="6537191" cy="6539891"/>
            <a:chOff x="0" y="0"/>
            <a:chExt cx="6476924" cy="6479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477000" cy="6479540"/>
            </a:xfrm>
            <a:custGeom>
              <a:avLst/>
              <a:gdLst/>
              <a:ahLst/>
              <a:cxnLst/>
              <a:rect l="l" t="t" r="r" b="b"/>
              <a:pathLst>
                <a:path w="6477000" h="6479540">
                  <a:moveTo>
                    <a:pt x="0" y="3239770"/>
                  </a:moveTo>
                  <a:cubicBezTo>
                    <a:pt x="0" y="1450467"/>
                    <a:pt x="1449959" y="0"/>
                    <a:pt x="3238500" y="0"/>
                  </a:cubicBezTo>
                  <a:cubicBezTo>
                    <a:pt x="5027041" y="0"/>
                    <a:pt x="6477000" y="1450467"/>
                    <a:pt x="6477000" y="3239770"/>
                  </a:cubicBezTo>
                  <a:cubicBezTo>
                    <a:pt x="6477000" y="5029073"/>
                    <a:pt x="5027041" y="6479540"/>
                    <a:pt x="3238500" y="6479540"/>
                  </a:cubicBezTo>
                  <a:cubicBezTo>
                    <a:pt x="1449959" y="6479540"/>
                    <a:pt x="0" y="5029073"/>
                    <a:pt x="0" y="3239770"/>
                  </a:cubicBezTo>
                  <a:close/>
                </a:path>
              </a:pathLst>
            </a:custGeom>
            <a:blipFill>
              <a:blip r:embed="rId2"/>
              <a:stretch>
                <a:fillRect l="-25029" r="-25029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6032199" y="949809"/>
            <a:ext cx="3124803" cy="3148416"/>
          </a:xfrm>
          <a:custGeom>
            <a:avLst/>
            <a:gdLst/>
            <a:ahLst/>
            <a:cxnLst/>
            <a:rect l="l" t="t" r="r" b="b"/>
            <a:pathLst>
              <a:path w="3124803" h="3148416">
                <a:moveTo>
                  <a:pt x="0" y="0"/>
                </a:moveTo>
                <a:lnTo>
                  <a:pt x="3124803" y="0"/>
                </a:lnTo>
                <a:lnTo>
                  <a:pt x="3124803" y="3148416"/>
                </a:lnTo>
                <a:lnTo>
                  <a:pt x="0" y="31484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907957" y="3316206"/>
            <a:ext cx="8236043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 b="1">
                <a:solidFill>
                  <a:srgbClr val="000000"/>
                </a:solidFill>
                <a:latin typeface="Futura Bold"/>
                <a:ea typeface="Futura Bold"/>
                <a:cs typeface="Futura Bold"/>
                <a:sym typeface="Futura Bold"/>
              </a:rPr>
              <a:t>THANK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98266" y="8289621"/>
            <a:ext cx="4833933" cy="1166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Futura"/>
                <a:ea typeface="Futura"/>
                <a:cs typeface="Futura"/>
                <a:sym typeface="Futura"/>
              </a:rPr>
              <a:t>Q&amp;A Session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FFFFFF"/>
              </a:solidFill>
              <a:latin typeface="Futura"/>
              <a:ea typeface="Futura"/>
              <a:cs typeface="Futura"/>
              <a:sym typeface="Futura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028700" y="4981797"/>
            <a:ext cx="8236043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9000" b="1">
                <a:solidFill>
                  <a:srgbClr val="FFFFFF"/>
                </a:solidFill>
                <a:latin typeface="Futura Ultra-Bold"/>
                <a:ea typeface="Futura Ultra-Bold"/>
                <a:cs typeface="Futura Ultra-Bold"/>
                <a:sym typeface="Futura Ultra-Bold"/>
              </a:rPr>
              <a:t>YOU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98266" y="6751431"/>
            <a:ext cx="8066477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 Your Attention</a:t>
            </a:r>
          </a:p>
          <a:p>
            <a:pPr algn="ctr">
              <a:lnSpc>
                <a:spcPts val="4759"/>
              </a:lnSpc>
            </a:pPr>
            <a:endParaRPr lang="en-US" sz="3399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EF6F3">
                <a:alpha val="28000"/>
              </a:srgbClr>
            </a:gs>
            <a:gs pos="100000">
              <a:srgbClr val="B9FF94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252083" flipH="1" flipV="1">
            <a:off x="-4992195" y="4349061"/>
            <a:ext cx="12488973" cy="11875878"/>
          </a:xfrm>
          <a:custGeom>
            <a:avLst/>
            <a:gdLst/>
            <a:ahLst/>
            <a:cxnLst/>
            <a:rect l="l" t="t" r="r" b="b"/>
            <a:pathLst>
              <a:path w="12488973" h="11875878">
                <a:moveTo>
                  <a:pt x="12488974" y="11875878"/>
                </a:moveTo>
                <a:lnTo>
                  <a:pt x="0" y="11875878"/>
                </a:lnTo>
                <a:lnTo>
                  <a:pt x="0" y="0"/>
                </a:lnTo>
                <a:lnTo>
                  <a:pt x="12488974" y="0"/>
                </a:lnTo>
                <a:lnTo>
                  <a:pt x="12488974" y="1187587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4252083">
            <a:off x="7211604" y="-5880438"/>
            <a:ext cx="17659421" cy="16792504"/>
          </a:xfrm>
          <a:custGeom>
            <a:avLst/>
            <a:gdLst/>
            <a:ahLst/>
            <a:cxnLst/>
            <a:rect l="l" t="t" r="r" b="b"/>
            <a:pathLst>
              <a:path w="17659421" h="16792504">
                <a:moveTo>
                  <a:pt x="0" y="0"/>
                </a:moveTo>
                <a:lnTo>
                  <a:pt x="17659421" y="0"/>
                </a:lnTo>
                <a:lnTo>
                  <a:pt x="17659421" y="16792504"/>
                </a:lnTo>
                <a:lnTo>
                  <a:pt x="0" y="167925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5713105"/>
            <a:ext cx="14590173" cy="3185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349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Management: </a:t>
            </a:r>
          </a:p>
          <a:p>
            <a:pPr algn="l">
              <a:lnSpc>
                <a:spcPts val="6089"/>
              </a:lnSpc>
            </a:pPr>
            <a:r>
              <a:rPr lang="en-US" sz="434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The process of planning, organizing, leading, and controlling resources to achieve goals</a:t>
            </a:r>
          </a:p>
          <a:p>
            <a:pPr algn="l">
              <a:lnSpc>
                <a:spcPts val="6089"/>
              </a:lnSpc>
              <a:spcBef>
                <a:spcPct val="0"/>
              </a:spcBef>
            </a:pPr>
            <a:endParaRPr lang="en-US" sz="4349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051155" y="8660898"/>
            <a:ext cx="3934621" cy="1626102"/>
          </a:xfrm>
          <a:custGeom>
            <a:avLst/>
            <a:gdLst/>
            <a:ahLst/>
            <a:cxnLst/>
            <a:rect l="l" t="t" r="r" b="b"/>
            <a:pathLst>
              <a:path w="3934621" h="1626102">
                <a:moveTo>
                  <a:pt x="0" y="0"/>
                </a:moveTo>
                <a:lnTo>
                  <a:pt x="3934622" y="0"/>
                </a:lnTo>
                <a:lnTo>
                  <a:pt x="3934622" y="1626102"/>
                </a:lnTo>
                <a:lnTo>
                  <a:pt x="0" y="16261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961791" y="8310837"/>
            <a:ext cx="3923583" cy="3952327"/>
          </a:xfrm>
          <a:custGeom>
            <a:avLst/>
            <a:gdLst/>
            <a:ahLst/>
            <a:cxnLst/>
            <a:rect l="l" t="t" r="r" b="b"/>
            <a:pathLst>
              <a:path w="3923583" h="3952327">
                <a:moveTo>
                  <a:pt x="0" y="0"/>
                </a:moveTo>
                <a:lnTo>
                  <a:pt x="3923582" y="0"/>
                </a:lnTo>
                <a:lnTo>
                  <a:pt x="3923582" y="3952326"/>
                </a:lnTo>
                <a:lnTo>
                  <a:pt x="0" y="39523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11807" y="4165529"/>
            <a:ext cx="4276193" cy="3514253"/>
          </a:xfrm>
          <a:custGeom>
            <a:avLst/>
            <a:gdLst/>
            <a:ahLst/>
            <a:cxnLst/>
            <a:rect l="l" t="t" r="r" b="b"/>
            <a:pathLst>
              <a:path w="4276193" h="3514253">
                <a:moveTo>
                  <a:pt x="0" y="0"/>
                </a:moveTo>
                <a:lnTo>
                  <a:pt x="4276193" y="0"/>
                </a:lnTo>
                <a:lnTo>
                  <a:pt x="4276193" y="3514252"/>
                </a:lnTo>
                <a:lnTo>
                  <a:pt x="0" y="35142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83886" y="552309"/>
            <a:ext cx="3132035" cy="3549048"/>
          </a:xfrm>
          <a:custGeom>
            <a:avLst/>
            <a:gdLst/>
            <a:ahLst/>
            <a:cxnLst/>
            <a:rect l="l" t="t" r="r" b="b"/>
            <a:pathLst>
              <a:path w="3132035" h="3549048">
                <a:moveTo>
                  <a:pt x="0" y="0"/>
                </a:moveTo>
                <a:lnTo>
                  <a:pt x="3132035" y="0"/>
                </a:lnTo>
                <a:lnTo>
                  <a:pt x="3132035" y="3549048"/>
                </a:lnTo>
                <a:lnTo>
                  <a:pt x="0" y="354904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450533"/>
            <a:ext cx="14328030" cy="175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60"/>
              </a:lnSpc>
            </a:pPr>
            <a:r>
              <a:rPr lang="en-US" sz="58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Introduction </a:t>
            </a:r>
          </a:p>
          <a:p>
            <a:pPr algn="l">
              <a:lnSpc>
                <a:spcPts val="6960"/>
              </a:lnSpc>
            </a:pPr>
            <a:endParaRPr lang="en-US" sz="5800">
              <a:solidFill>
                <a:srgbClr val="000000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2981849"/>
            <a:ext cx="12983107" cy="2991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24"/>
              </a:lnSpc>
            </a:pPr>
            <a:r>
              <a:rPr lang="en-US" sz="4088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Business: </a:t>
            </a:r>
          </a:p>
          <a:p>
            <a:pPr algn="l">
              <a:lnSpc>
                <a:spcPts val="5724"/>
              </a:lnSpc>
            </a:pPr>
            <a:r>
              <a:rPr lang="en-US" sz="408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Economic activities aimed at generating profit by meeting market needs</a:t>
            </a:r>
          </a:p>
          <a:p>
            <a:pPr algn="l">
              <a:lnSpc>
                <a:spcPts val="5724"/>
              </a:lnSpc>
              <a:spcBef>
                <a:spcPct val="0"/>
              </a:spcBef>
            </a:pPr>
            <a:endParaRPr lang="en-US" sz="4088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41207" y="1395522"/>
            <a:ext cx="13162048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The Importance of Management in Business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541207" y="4968561"/>
            <a:ext cx="15153728" cy="4289739"/>
            <a:chOff x="0" y="0"/>
            <a:chExt cx="3991105" cy="11298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91105" cy="1129808"/>
            </a:xfrm>
            <a:custGeom>
              <a:avLst/>
              <a:gdLst/>
              <a:ahLst/>
              <a:cxnLst/>
              <a:rect l="l" t="t" r="r" b="b"/>
              <a:pathLst>
                <a:path w="3991105" h="1129808">
                  <a:moveTo>
                    <a:pt x="0" y="0"/>
                  </a:moveTo>
                  <a:lnTo>
                    <a:pt x="3991105" y="0"/>
                  </a:lnTo>
                  <a:lnTo>
                    <a:pt x="3991105" y="1129808"/>
                  </a:lnTo>
                  <a:lnTo>
                    <a:pt x="0" y="1129808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91105" cy="116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357662" y="-1404280"/>
            <a:ext cx="3923583" cy="3952327"/>
          </a:xfrm>
          <a:custGeom>
            <a:avLst/>
            <a:gdLst/>
            <a:ahLst/>
            <a:cxnLst/>
            <a:rect l="l" t="t" r="r" b="b"/>
            <a:pathLst>
              <a:path w="3923583" h="3952327">
                <a:moveTo>
                  <a:pt x="0" y="0"/>
                </a:moveTo>
                <a:lnTo>
                  <a:pt x="3923583" y="0"/>
                </a:lnTo>
                <a:lnTo>
                  <a:pt x="3923583" y="3952327"/>
                </a:lnTo>
                <a:lnTo>
                  <a:pt x="0" y="3952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961791" y="8310837"/>
            <a:ext cx="3923583" cy="3952327"/>
          </a:xfrm>
          <a:custGeom>
            <a:avLst/>
            <a:gdLst/>
            <a:ahLst/>
            <a:cxnLst/>
            <a:rect l="l" t="t" r="r" b="b"/>
            <a:pathLst>
              <a:path w="3923583" h="3952327">
                <a:moveTo>
                  <a:pt x="0" y="0"/>
                </a:moveTo>
                <a:lnTo>
                  <a:pt x="3923582" y="0"/>
                </a:lnTo>
                <a:lnTo>
                  <a:pt x="3923582" y="3952326"/>
                </a:lnTo>
                <a:lnTo>
                  <a:pt x="0" y="3952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42679" y="1641491"/>
            <a:ext cx="3960798" cy="3327070"/>
          </a:xfrm>
          <a:custGeom>
            <a:avLst/>
            <a:gdLst/>
            <a:ahLst/>
            <a:cxnLst/>
            <a:rect l="l" t="t" r="r" b="b"/>
            <a:pathLst>
              <a:path w="3960798" h="3327070">
                <a:moveTo>
                  <a:pt x="0" y="0"/>
                </a:moveTo>
                <a:lnTo>
                  <a:pt x="3960799" y="0"/>
                </a:lnTo>
                <a:lnTo>
                  <a:pt x="3960799" y="3327070"/>
                </a:lnTo>
                <a:lnTo>
                  <a:pt x="0" y="3327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08706" y="5314032"/>
            <a:ext cx="13839767" cy="3075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just">
              <a:lnSpc>
                <a:spcPts val="6072"/>
              </a:lnSpc>
              <a:buAutoNum type="arabicPeriod"/>
            </a:pPr>
            <a:r>
              <a:rPr lang="en-US" sz="3300" b="1" spc="448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Helps manage resources efficiently.</a:t>
            </a:r>
          </a:p>
          <a:p>
            <a:pPr marL="712470" lvl="1" indent="-356235" algn="just">
              <a:lnSpc>
                <a:spcPts val="6072"/>
              </a:lnSpc>
              <a:buAutoNum type="arabicPeriod"/>
            </a:pPr>
            <a:r>
              <a:rPr lang="en-US" sz="3300" b="1" spc="448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Defines the company’s vision, mission, and goals.</a:t>
            </a:r>
          </a:p>
          <a:p>
            <a:pPr marL="712470" lvl="1" indent="-356235" algn="just">
              <a:lnSpc>
                <a:spcPts val="6072"/>
              </a:lnSpc>
              <a:buAutoNum type="arabicPeriod"/>
            </a:pPr>
            <a:r>
              <a:rPr lang="en-US" sz="3300" b="1" spc="448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Ensures effective strategy execution.</a:t>
            </a:r>
          </a:p>
          <a:p>
            <a:pPr marL="712470" lvl="1" indent="-356235" algn="just">
              <a:lnSpc>
                <a:spcPts val="6072"/>
              </a:lnSpc>
              <a:buAutoNum type="arabicPeriod"/>
            </a:pPr>
            <a:r>
              <a:rPr lang="en-US" sz="3300" b="1" spc="448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Measures and evaluates success.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1350" y="3171251"/>
            <a:ext cx="9777442" cy="2077782"/>
            <a:chOff x="0" y="0"/>
            <a:chExt cx="2575129" cy="5472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75129" cy="547235"/>
            </a:xfrm>
            <a:custGeom>
              <a:avLst/>
              <a:gdLst/>
              <a:ahLst/>
              <a:cxnLst/>
              <a:rect l="l" t="t" r="r" b="b"/>
              <a:pathLst>
                <a:path w="2575129" h="547235">
                  <a:moveTo>
                    <a:pt x="0" y="0"/>
                  </a:moveTo>
                  <a:lnTo>
                    <a:pt x="2575129" y="0"/>
                  </a:lnTo>
                  <a:lnTo>
                    <a:pt x="2575129" y="547235"/>
                  </a:lnTo>
                  <a:lnTo>
                    <a:pt x="0" y="547235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575129" cy="6615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51350" y="5760738"/>
            <a:ext cx="9777442" cy="3946588"/>
            <a:chOff x="0" y="0"/>
            <a:chExt cx="2575129" cy="103943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75129" cy="1039431"/>
            </a:xfrm>
            <a:custGeom>
              <a:avLst/>
              <a:gdLst/>
              <a:ahLst/>
              <a:cxnLst/>
              <a:rect l="l" t="t" r="r" b="b"/>
              <a:pathLst>
                <a:path w="2575129" h="1039431">
                  <a:moveTo>
                    <a:pt x="0" y="0"/>
                  </a:moveTo>
                  <a:lnTo>
                    <a:pt x="2575129" y="0"/>
                  </a:lnTo>
                  <a:lnTo>
                    <a:pt x="2575129" y="1039431"/>
                  </a:lnTo>
                  <a:lnTo>
                    <a:pt x="0" y="1039431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2575129" cy="11537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277242" y="-2056487"/>
            <a:ext cx="3923583" cy="3952327"/>
          </a:xfrm>
          <a:custGeom>
            <a:avLst/>
            <a:gdLst/>
            <a:ahLst/>
            <a:cxnLst/>
            <a:rect l="l" t="t" r="r" b="b"/>
            <a:pathLst>
              <a:path w="3923583" h="3952327">
                <a:moveTo>
                  <a:pt x="0" y="0"/>
                </a:moveTo>
                <a:lnTo>
                  <a:pt x="3923583" y="0"/>
                </a:lnTo>
                <a:lnTo>
                  <a:pt x="3923583" y="3952327"/>
                </a:lnTo>
                <a:lnTo>
                  <a:pt x="0" y="3952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668318" y="8713898"/>
            <a:ext cx="3923583" cy="3952327"/>
          </a:xfrm>
          <a:custGeom>
            <a:avLst/>
            <a:gdLst/>
            <a:ahLst/>
            <a:cxnLst/>
            <a:rect l="l" t="t" r="r" b="b"/>
            <a:pathLst>
              <a:path w="3923583" h="3952327">
                <a:moveTo>
                  <a:pt x="0" y="0"/>
                </a:moveTo>
                <a:lnTo>
                  <a:pt x="3923583" y="0"/>
                </a:lnTo>
                <a:lnTo>
                  <a:pt x="3923583" y="3952326"/>
                </a:lnTo>
                <a:lnTo>
                  <a:pt x="0" y="39523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962191" y="3171251"/>
            <a:ext cx="6513795" cy="5542647"/>
          </a:xfrm>
          <a:custGeom>
            <a:avLst/>
            <a:gdLst/>
            <a:ahLst/>
            <a:cxnLst/>
            <a:rect l="l" t="t" r="r" b="b"/>
            <a:pathLst>
              <a:path w="6513795" h="5542647">
                <a:moveTo>
                  <a:pt x="0" y="0"/>
                </a:moveTo>
                <a:lnTo>
                  <a:pt x="6513794" y="0"/>
                </a:lnTo>
                <a:lnTo>
                  <a:pt x="6513794" y="5542647"/>
                </a:lnTo>
                <a:lnTo>
                  <a:pt x="0" y="5542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68739" y="1057727"/>
            <a:ext cx="17007246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70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Communication in the Business Context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277327"/>
            <a:ext cx="9217370" cy="239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70"/>
              </a:lnSpc>
            </a:pPr>
            <a:r>
              <a:rPr lang="en-US" sz="340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Definition: The process of exchanging information to achieve mutual understanding.</a:t>
            </a:r>
          </a:p>
          <a:p>
            <a:pPr algn="l">
              <a:lnSpc>
                <a:spcPts val="4070"/>
              </a:lnSpc>
              <a:spcBef>
                <a:spcPct val="0"/>
              </a:spcBef>
            </a:pPr>
            <a:endParaRPr lang="en-US" sz="3407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28700" y="5950115"/>
            <a:ext cx="8891610" cy="3405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0"/>
              </a:lnSpc>
            </a:pPr>
            <a:r>
              <a:rPr lang="en-US" sz="3185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Main Functions:</a:t>
            </a:r>
          </a:p>
          <a:p>
            <a:pPr marL="687852" lvl="1" indent="-343926" algn="l">
              <a:lnSpc>
                <a:spcPts val="4460"/>
              </a:lnSpc>
              <a:buFont typeface="Arial"/>
              <a:buChar char="•"/>
            </a:pPr>
            <a:r>
              <a:rPr lang="en-US" sz="3185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Enhancing team coordination.</a:t>
            </a:r>
          </a:p>
          <a:p>
            <a:pPr marL="687852" lvl="1" indent="-343926" algn="l">
              <a:lnSpc>
                <a:spcPts val="4460"/>
              </a:lnSpc>
              <a:buFont typeface="Arial"/>
              <a:buChar char="•"/>
            </a:pPr>
            <a:r>
              <a:rPr lang="en-US" sz="3185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Assisting in decision-making.</a:t>
            </a:r>
          </a:p>
          <a:p>
            <a:pPr marL="687852" lvl="1" indent="-343926" algn="l">
              <a:lnSpc>
                <a:spcPts val="4460"/>
              </a:lnSpc>
              <a:buFont typeface="Arial"/>
              <a:buChar char="•"/>
            </a:pPr>
            <a:r>
              <a:rPr lang="en-US" sz="3185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Maintaining good relationships with stakeholders</a:t>
            </a:r>
          </a:p>
          <a:p>
            <a:pPr algn="l">
              <a:lnSpc>
                <a:spcPts val="4460"/>
              </a:lnSpc>
              <a:spcBef>
                <a:spcPct val="0"/>
              </a:spcBef>
            </a:pPr>
            <a:endParaRPr lang="en-US" sz="3185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4" name="Freeform 14"/>
          <p:cNvSpPr/>
          <p:nvPr/>
        </p:nvSpPr>
        <p:spPr>
          <a:xfrm flipH="1" flipV="1">
            <a:off x="16277242" y="9177977"/>
            <a:ext cx="3056732" cy="2378693"/>
          </a:xfrm>
          <a:custGeom>
            <a:avLst/>
            <a:gdLst/>
            <a:ahLst/>
            <a:cxnLst/>
            <a:rect l="l" t="t" r="r" b="b"/>
            <a:pathLst>
              <a:path w="3056732" h="2378693">
                <a:moveTo>
                  <a:pt x="3056732" y="2378693"/>
                </a:moveTo>
                <a:lnTo>
                  <a:pt x="0" y="2378693"/>
                </a:lnTo>
                <a:lnTo>
                  <a:pt x="0" y="0"/>
                </a:lnTo>
                <a:lnTo>
                  <a:pt x="3056732" y="0"/>
                </a:lnTo>
                <a:lnTo>
                  <a:pt x="3056732" y="237869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EF6F3">
                <a:alpha val="28000"/>
              </a:srgbClr>
            </a:gs>
            <a:gs pos="100000">
              <a:srgbClr val="B9FF94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03363" y="3717961"/>
            <a:ext cx="13562269" cy="3444376"/>
            <a:chOff x="0" y="0"/>
            <a:chExt cx="3571956" cy="9071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71956" cy="907161"/>
            </a:xfrm>
            <a:custGeom>
              <a:avLst/>
              <a:gdLst/>
              <a:ahLst/>
              <a:cxnLst/>
              <a:rect l="l" t="t" r="r" b="b"/>
              <a:pathLst>
                <a:path w="3571956" h="907161">
                  <a:moveTo>
                    <a:pt x="0" y="0"/>
                  </a:moveTo>
                  <a:lnTo>
                    <a:pt x="3571956" y="0"/>
                  </a:lnTo>
                  <a:lnTo>
                    <a:pt x="3571956" y="907161"/>
                  </a:lnTo>
                  <a:lnTo>
                    <a:pt x="0" y="907161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3571956" cy="1021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341836" y="7400098"/>
            <a:ext cx="5780619" cy="2911330"/>
          </a:xfrm>
          <a:custGeom>
            <a:avLst/>
            <a:gdLst/>
            <a:ahLst/>
            <a:cxnLst/>
            <a:rect l="l" t="t" r="r" b="b"/>
            <a:pathLst>
              <a:path w="5780619" h="2911330">
                <a:moveTo>
                  <a:pt x="5780619" y="0"/>
                </a:moveTo>
                <a:lnTo>
                  <a:pt x="0" y="0"/>
                </a:lnTo>
                <a:lnTo>
                  <a:pt x="0" y="2911329"/>
                </a:lnTo>
                <a:lnTo>
                  <a:pt x="5780619" y="2911329"/>
                </a:lnTo>
                <a:lnTo>
                  <a:pt x="578061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04469" y="478854"/>
            <a:ext cx="12602662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Challenges in Management and Communication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63509" y="3931297"/>
            <a:ext cx="12127478" cy="3316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1957" lvl="1" indent="-395979" algn="l">
              <a:lnSpc>
                <a:spcPts val="5135"/>
              </a:lnSpc>
              <a:buAutoNum type="arabicPeriod"/>
            </a:pPr>
            <a:r>
              <a:rPr lang="en-US" sz="366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Lack of managerial skills.</a:t>
            </a:r>
          </a:p>
          <a:p>
            <a:pPr marL="791957" lvl="1" indent="-395979" algn="l">
              <a:lnSpc>
                <a:spcPts val="5135"/>
              </a:lnSpc>
              <a:buAutoNum type="arabicPeriod"/>
            </a:pPr>
            <a:r>
              <a:rPr lang="en-US" sz="366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Cultural and language barriers in global teams.</a:t>
            </a:r>
          </a:p>
          <a:p>
            <a:pPr marL="791957" lvl="1" indent="-395979" algn="l">
              <a:lnSpc>
                <a:spcPts val="5135"/>
              </a:lnSpc>
              <a:buAutoNum type="arabicPeriod"/>
            </a:pPr>
            <a:r>
              <a:rPr lang="en-US" sz="366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Information not communicated clearly.</a:t>
            </a:r>
          </a:p>
          <a:p>
            <a:pPr marL="791957" lvl="1" indent="-395979" algn="l">
              <a:lnSpc>
                <a:spcPts val="5135"/>
              </a:lnSpc>
              <a:spcBef>
                <a:spcPct val="0"/>
              </a:spcBef>
              <a:buAutoNum type="arabicPeriod"/>
            </a:pPr>
            <a:r>
              <a:rPr lang="en-US" sz="3668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Internal and external conflicts.</a:t>
            </a:r>
          </a:p>
          <a:p>
            <a:pPr algn="l">
              <a:lnSpc>
                <a:spcPts val="5135"/>
              </a:lnSpc>
              <a:spcBef>
                <a:spcPct val="0"/>
              </a:spcBef>
            </a:pPr>
            <a:endParaRPr lang="en-US" sz="3668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4970346" y="-409852"/>
            <a:ext cx="4491314" cy="3495059"/>
          </a:xfrm>
          <a:custGeom>
            <a:avLst/>
            <a:gdLst/>
            <a:ahLst/>
            <a:cxnLst/>
            <a:rect l="l" t="t" r="r" b="b"/>
            <a:pathLst>
              <a:path w="4491314" h="3495059">
                <a:moveTo>
                  <a:pt x="0" y="0"/>
                </a:moveTo>
                <a:lnTo>
                  <a:pt x="4491313" y="0"/>
                </a:lnTo>
                <a:lnTo>
                  <a:pt x="4491313" y="3495058"/>
                </a:lnTo>
                <a:lnTo>
                  <a:pt x="0" y="34950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024377" y="8267251"/>
            <a:ext cx="2882510" cy="1741254"/>
          </a:xfrm>
          <a:custGeom>
            <a:avLst/>
            <a:gdLst/>
            <a:ahLst/>
            <a:cxnLst/>
            <a:rect l="l" t="t" r="r" b="b"/>
            <a:pathLst>
              <a:path w="2882510" h="1741254">
                <a:moveTo>
                  <a:pt x="0" y="0"/>
                </a:moveTo>
                <a:lnTo>
                  <a:pt x="2882510" y="0"/>
                </a:lnTo>
                <a:lnTo>
                  <a:pt x="2882510" y="1741254"/>
                </a:lnTo>
                <a:lnTo>
                  <a:pt x="0" y="1741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1441255" y="2214579"/>
            <a:ext cx="2882510" cy="1741254"/>
          </a:xfrm>
          <a:custGeom>
            <a:avLst/>
            <a:gdLst/>
            <a:ahLst/>
            <a:cxnLst/>
            <a:rect l="l" t="t" r="r" b="b"/>
            <a:pathLst>
              <a:path w="2882510" h="1741254">
                <a:moveTo>
                  <a:pt x="0" y="0"/>
                </a:moveTo>
                <a:lnTo>
                  <a:pt x="2882510" y="0"/>
                </a:lnTo>
                <a:lnTo>
                  <a:pt x="2882510" y="1741255"/>
                </a:lnTo>
                <a:lnTo>
                  <a:pt x="0" y="1741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6072" y="-385221"/>
            <a:ext cx="6410582" cy="11027459"/>
            <a:chOff x="0" y="0"/>
            <a:chExt cx="1688384" cy="29043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8384" cy="2904351"/>
            </a:xfrm>
            <a:custGeom>
              <a:avLst/>
              <a:gdLst/>
              <a:ahLst/>
              <a:cxnLst/>
              <a:rect l="l" t="t" r="r" b="b"/>
              <a:pathLst>
                <a:path w="1688384" h="2904351">
                  <a:moveTo>
                    <a:pt x="0" y="0"/>
                  </a:moveTo>
                  <a:lnTo>
                    <a:pt x="1688384" y="0"/>
                  </a:lnTo>
                  <a:lnTo>
                    <a:pt x="1688384" y="2904351"/>
                  </a:lnTo>
                  <a:lnTo>
                    <a:pt x="0" y="290435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1688384" cy="3018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694872" y="5169452"/>
            <a:ext cx="5593128" cy="4810090"/>
          </a:xfrm>
          <a:custGeom>
            <a:avLst/>
            <a:gdLst/>
            <a:ahLst/>
            <a:cxnLst/>
            <a:rect l="l" t="t" r="r" b="b"/>
            <a:pathLst>
              <a:path w="5593128" h="4810090">
                <a:moveTo>
                  <a:pt x="0" y="0"/>
                </a:moveTo>
                <a:lnTo>
                  <a:pt x="5593128" y="0"/>
                </a:lnTo>
                <a:lnTo>
                  <a:pt x="5593128" y="4810090"/>
                </a:lnTo>
                <a:lnTo>
                  <a:pt x="0" y="4810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46556" y="3600450"/>
            <a:ext cx="11225287" cy="5657850"/>
            <a:chOff x="0" y="0"/>
            <a:chExt cx="2956454" cy="14901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56454" cy="1490133"/>
            </a:xfrm>
            <a:custGeom>
              <a:avLst/>
              <a:gdLst/>
              <a:ahLst/>
              <a:cxnLst/>
              <a:rect l="l" t="t" r="r" b="b"/>
              <a:pathLst>
                <a:path w="2956454" h="1490133">
                  <a:moveTo>
                    <a:pt x="35174" y="0"/>
                  </a:moveTo>
                  <a:lnTo>
                    <a:pt x="2921280" y="0"/>
                  </a:lnTo>
                  <a:cubicBezTo>
                    <a:pt x="2940706" y="0"/>
                    <a:pt x="2956454" y="15748"/>
                    <a:pt x="2956454" y="35174"/>
                  </a:cubicBezTo>
                  <a:lnTo>
                    <a:pt x="2956454" y="1454959"/>
                  </a:lnTo>
                  <a:cubicBezTo>
                    <a:pt x="2956454" y="1464288"/>
                    <a:pt x="2952748" y="1473235"/>
                    <a:pt x="2946152" y="1479831"/>
                  </a:cubicBezTo>
                  <a:cubicBezTo>
                    <a:pt x="2939555" y="1486428"/>
                    <a:pt x="2930609" y="1490133"/>
                    <a:pt x="2921280" y="1490133"/>
                  </a:cubicBezTo>
                  <a:lnTo>
                    <a:pt x="35174" y="1490133"/>
                  </a:lnTo>
                  <a:cubicBezTo>
                    <a:pt x="15748" y="1490133"/>
                    <a:pt x="0" y="1474385"/>
                    <a:pt x="0" y="1454959"/>
                  </a:cubicBezTo>
                  <a:lnTo>
                    <a:pt x="0" y="35174"/>
                  </a:lnTo>
                  <a:cubicBezTo>
                    <a:pt x="0" y="25845"/>
                    <a:pt x="3706" y="16899"/>
                    <a:pt x="10302" y="10302"/>
                  </a:cubicBezTo>
                  <a:cubicBezTo>
                    <a:pt x="16899" y="3706"/>
                    <a:pt x="25845" y="0"/>
                    <a:pt x="3517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14300"/>
              <a:ext cx="2956454" cy="1604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3596886"/>
            <a:ext cx="11340257" cy="6382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4870" lvl="1" indent="-412435" algn="l">
              <a:lnSpc>
                <a:spcPts val="6227"/>
              </a:lnSpc>
              <a:buAutoNum type="arabicPeriod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Data-Driven Management:</a:t>
            </a:r>
          </a:p>
          <a:p>
            <a:pPr marL="1649740" lvl="2" indent="-549913" algn="l">
              <a:lnSpc>
                <a:spcPts val="6227"/>
              </a:lnSpc>
              <a:buFont typeface="Arial"/>
              <a:buChar char="⚬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Using analytics for decision-making.</a:t>
            </a:r>
          </a:p>
          <a:p>
            <a:pPr marL="824870" lvl="1" indent="-412435" algn="l">
              <a:lnSpc>
                <a:spcPts val="6227"/>
              </a:lnSpc>
              <a:buAutoNum type="arabicPeriod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Agile Management:</a:t>
            </a:r>
          </a:p>
          <a:p>
            <a:pPr marL="1649740" lvl="2" indent="-549913" algn="l">
              <a:lnSpc>
                <a:spcPts val="6227"/>
              </a:lnSpc>
              <a:buFont typeface="Arial"/>
              <a:buChar char="⚬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Flexibility and quick adaptation to changes.</a:t>
            </a:r>
          </a:p>
          <a:p>
            <a:pPr marL="824870" lvl="1" indent="-412435" algn="l">
              <a:lnSpc>
                <a:spcPts val="6227"/>
              </a:lnSpc>
              <a:buAutoNum type="arabicPeriod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Inspirational Leadership:</a:t>
            </a:r>
          </a:p>
          <a:p>
            <a:pPr marL="1649740" lvl="2" indent="-549913" algn="l">
              <a:lnSpc>
                <a:spcPts val="6227"/>
              </a:lnSpc>
              <a:buFont typeface="Arial"/>
              <a:buChar char="⚬"/>
            </a:pPr>
            <a:r>
              <a:rPr lang="en-US" sz="382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Motivating teams with a strong vision.</a:t>
            </a:r>
          </a:p>
          <a:p>
            <a:pPr algn="l">
              <a:lnSpc>
                <a:spcPts val="6227"/>
              </a:lnSpc>
            </a:pPr>
            <a:endParaRPr lang="en-US" sz="3820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10" name="Freeform 10"/>
          <p:cNvSpPr/>
          <p:nvPr/>
        </p:nvSpPr>
        <p:spPr>
          <a:xfrm flipH="1" flipV="1">
            <a:off x="13313142" y="-1831476"/>
            <a:ext cx="5574339" cy="6427435"/>
          </a:xfrm>
          <a:custGeom>
            <a:avLst/>
            <a:gdLst/>
            <a:ahLst/>
            <a:cxnLst/>
            <a:rect l="l" t="t" r="r" b="b"/>
            <a:pathLst>
              <a:path w="5574339" h="6427435">
                <a:moveTo>
                  <a:pt x="5574339" y="6427435"/>
                </a:moveTo>
                <a:lnTo>
                  <a:pt x="0" y="6427435"/>
                </a:lnTo>
                <a:lnTo>
                  <a:pt x="0" y="0"/>
                </a:lnTo>
                <a:lnTo>
                  <a:pt x="5574339" y="0"/>
                </a:lnTo>
                <a:lnTo>
                  <a:pt x="5574339" y="642743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781841" y="1937901"/>
            <a:ext cx="1174231" cy="1159286"/>
          </a:xfrm>
          <a:custGeom>
            <a:avLst/>
            <a:gdLst/>
            <a:ahLst/>
            <a:cxnLst/>
            <a:rect l="l" t="t" r="r" b="b"/>
            <a:pathLst>
              <a:path w="1174231" h="1159286">
                <a:moveTo>
                  <a:pt x="0" y="0"/>
                </a:moveTo>
                <a:lnTo>
                  <a:pt x="1174231" y="0"/>
                </a:lnTo>
                <a:lnTo>
                  <a:pt x="1174231" y="1159286"/>
                </a:lnTo>
                <a:lnTo>
                  <a:pt x="0" y="11592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254789" y="554822"/>
            <a:ext cx="9713197" cy="229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Modern Management Strategies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1566" y="3331039"/>
            <a:ext cx="9842443" cy="6574069"/>
            <a:chOff x="0" y="0"/>
            <a:chExt cx="2592248" cy="17314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92248" cy="1731442"/>
            </a:xfrm>
            <a:custGeom>
              <a:avLst/>
              <a:gdLst/>
              <a:ahLst/>
              <a:cxnLst/>
              <a:rect l="l" t="t" r="r" b="b"/>
              <a:pathLst>
                <a:path w="2592248" h="1731442">
                  <a:moveTo>
                    <a:pt x="0" y="0"/>
                  </a:moveTo>
                  <a:lnTo>
                    <a:pt x="2592248" y="0"/>
                  </a:lnTo>
                  <a:lnTo>
                    <a:pt x="2592248" y="1731442"/>
                  </a:lnTo>
                  <a:lnTo>
                    <a:pt x="0" y="1731442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592248" cy="1845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833846" y="2739459"/>
            <a:ext cx="6290129" cy="5066413"/>
          </a:xfrm>
          <a:custGeom>
            <a:avLst/>
            <a:gdLst/>
            <a:ahLst/>
            <a:cxnLst/>
            <a:rect l="l" t="t" r="r" b="b"/>
            <a:pathLst>
              <a:path w="6290129" h="5066413">
                <a:moveTo>
                  <a:pt x="0" y="0"/>
                </a:moveTo>
                <a:lnTo>
                  <a:pt x="6290129" y="0"/>
                </a:lnTo>
                <a:lnTo>
                  <a:pt x="6290129" y="5066413"/>
                </a:lnTo>
                <a:lnTo>
                  <a:pt x="0" y="5066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62231" y="792191"/>
            <a:ext cx="10320318" cy="343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Principles of Effective Communication</a:t>
            </a:r>
          </a:p>
          <a:p>
            <a:pPr algn="ctr">
              <a:lnSpc>
                <a:spcPts val="9000"/>
              </a:lnSpc>
            </a:pPr>
            <a:endParaRPr lang="en-US" sz="7500">
              <a:solidFill>
                <a:srgbClr val="000000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0572" y="3547440"/>
            <a:ext cx="9384431" cy="6739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66"/>
              </a:lnSpc>
            </a:pPr>
            <a:r>
              <a:rPr lang="en-US" sz="3736" b="1" spc="63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1. Clarity: </a:t>
            </a:r>
          </a:p>
          <a:p>
            <a:pPr algn="l">
              <a:lnSpc>
                <a:spcPts val="5866"/>
              </a:lnSpc>
            </a:pPr>
            <a:r>
              <a:rPr lang="en-US" sz="3736" spc="6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Ensure the message is clear.</a:t>
            </a:r>
          </a:p>
          <a:p>
            <a:pPr algn="l">
              <a:lnSpc>
                <a:spcPts val="5866"/>
              </a:lnSpc>
            </a:pPr>
            <a:r>
              <a:rPr lang="en-US" sz="3736" b="1" spc="63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2. Consistency: </a:t>
            </a:r>
          </a:p>
          <a:p>
            <a:pPr algn="l">
              <a:lnSpc>
                <a:spcPts val="5866"/>
              </a:lnSpc>
            </a:pPr>
            <a:r>
              <a:rPr lang="en-US" sz="3736" spc="6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Deliver messages consistently.</a:t>
            </a:r>
          </a:p>
          <a:p>
            <a:pPr algn="l">
              <a:lnSpc>
                <a:spcPts val="5866"/>
              </a:lnSpc>
            </a:pPr>
            <a:r>
              <a:rPr lang="en-US" sz="3736" b="1" spc="63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3. Empathy:</a:t>
            </a:r>
          </a:p>
          <a:p>
            <a:pPr algn="l">
              <a:lnSpc>
                <a:spcPts val="5866"/>
              </a:lnSpc>
            </a:pPr>
            <a:r>
              <a:rPr lang="en-US" sz="3736" spc="6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Understand the audience’s perspective.</a:t>
            </a:r>
          </a:p>
          <a:p>
            <a:pPr algn="l">
              <a:lnSpc>
                <a:spcPts val="5866"/>
              </a:lnSpc>
            </a:pPr>
            <a:r>
              <a:rPr lang="en-US" sz="3736" b="1" spc="63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4. Feedback: </a:t>
            </a:r>
          </a:p>
          <a:p>
            <a:pPr algn="l">
              <a:lnSpc>
                <a:spcPts val="5866"/>
              </a:lnSpc>
            </a:pPr>
            <a:r>
              <a:rPr lang="en-US" sz="3736" spc="6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Allow room for feedback.</a:t>
            </a:r>
          </a:p>
          <a:p>
            <a:pPr algn="l">
              <a:lnSpc>
                <a:spcPts val="5866"/>
              </a:lnSpc>
            </a:pPr>
            <a:endParaRPr lang="en-US" sz="3736" spc="63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8" name="Freeform 8"/>
          <p:cNvSpPr/>
          <p:nvPr/>
        </p:nvSpPr>
        <p:spPr>
          <a:xfrm rot="-1383633" flipH="1" flipV="1">
            <a:off x="15753028" y="-2174510"/>
            <a:ext cx="3771786" cy="4349019"/>
          </a:xfrm>
          <a:custGeom>
            <a:avLst/>
            <a:gdLst/>
            <a:ahLst/>
            <a:cxnLst/>
            <a:rect l="l" t="t" r="r" b="b"/>
            <a:pathLst>
              <a:path w="3771786" h="4349019">
                <a:moveTo>
                  <a:pt x="3771786" y="4349020"/>
                </a:moveTo>
                <a:lnTo>
                  <a:pt x="0" y="4349020"/>
                </a:lnTo>
                <a:lnTo>
                  <a:pt x="0" y="0"/>
                </a:lnTo>
                <a:lnTo>
                  <a:pt x="3771786" y="0"/>
                </a:lnTo>
                <a:lnTo>
                  <a:pt x="3771786" y="43490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298168" y="1028700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051964" y="8799484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2"/>
                </a:lnTo>
                <a:lnTo>
                  <a:pt x="0" y="29750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94441" y="-271316"/>
            <a:ext cx="10518760" cy="10857893"/>
            <a:chOff x="0" y="0"/>
            <a:chExt cx="2770373" cy="28596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70373" cy="2859692"/>
            </a:xfrm>
            <a:custGeom>
              <a:avLst/>
              <a:gdLst/>
              <a:ahLst/>
              <a:cxnLst/>
              <a:rect l="l" t="t" r="r" b="b"/>
              <a:pathLst>
                <a:path w="2770373" h="2859692">
                  <a:moveTo>
                    <a:pt x="0" y="0"/>
                  </a:moveTo>
                  <a:lnTo>
                    <a:pt x="2770373" y="0"/>
                  </a:lnTo>
                  <a:lnTo>
                    <a:pt x="2770373" y="2859692"/>
                  </a:lnTo>
                  <a:lnTo>
                    <a:pt x="0" y="28596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770373" cy="297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40047" y="5000938"/>
            <a:ext cx="10483969" cy="1597019"/>
            <a:chOff x="0" y="0"/>
            <a:chExt cx="2761210" cy="4206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61210" cy="420614"/>
            </a:xfrm>
            <a:custGeom>
              <a:avLst/>
              <a:gdLst/>
              <a:ahLst/>
              <a:cxnLst/>
              <a:rect l="l" t="t" r="r" b="b"/>
              <a:pathLst>
                <a:path w="2761210" h="420614">
                  <a:moveTo>
                    <a:pt x="0" y="0"/>
                  </a:moveTo>
                  <a:lnTo>
                    <a:pt x="2761210" y="0"/>
                  </a:lnTo>
                  <a:lnTo>
                    <a:pt x="2761210" y="420614"/>
                  </a:lnTo>
                  <a:lnTo>
                    <a:pt x="0" y="420614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2761210" cy="534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640047" y="7010668"/>
            <a:ext cx="10483969" cy="1713964"/>
            <a:chOff x="0" y="0"/>
            <a:chExt cx="2761210" cy="4514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61210" cy="451414"/>
            </a:xfrm>
            <a:custGeom>
              <a:avLst/>
              <a:gdLst/>
              <a:ahLst/>
              <a:cxnLst/>
              <a:rect l="l" t="t" r="r" b="b"/>
              <a:pathLst>
                <a:path w="2761210" h="451414">
                  <a:moveTo>
                    <a:pt x="0" y="0"/>
                  </a:moveTo>
                  <a:lnTo>
                    <a:pt x="2761210" y="0"/>
                  </a:lnTo>
                  <a:lnTo>
                    <a:pt x="2761210" y="451414"/>
                  </a:lnTo>
                  <a:lnTo>
                    <a:pt x="0" y="451414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2761210" cy="5657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767134" y="-845496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1"/>
                </a:lnTo>
                <a:lnTo>
                  <a:pt x="0" y="29750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1298168" y="8799484"/>
            <a:ext cx="2596337" cy="2975031"/>
          </a:xfrm>
          <a:custGeom>
            <a:avLst/>
            <a:gdLst/>
            <a:ahLst/>
            <a:cxnLst/>
            <a:rect l="l" t="t" r="r" b="b"/>
            <a:pathLst>
              <a:path w="2596337" h="2975031">
                <a:moveTo>
                  <a:pt x="0" y="0"/>
                </a:moveTo>
                <a:lnTo>
                  <a:pt x="2596336" y="0"/>
                </a:lnTo>
                <a:lnTo>
                  <a:pt x="2596336" y="2975032"/>
                </a:lnTo>
                <a:lnTo>
                  <a:pt x="0" y="2975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767134" y="8214382"/>
            <a:ext cx="2596337" cy="1568384"/>
          </a:xfrm>
          <a:custGeom>
            <a:avLst/>
            <a:gdLst/>
            <a:ahLst/>
            <a:cxnLst/>
            <a:rect l="l" t="t" r="r" b="b"/>
            <a:pathLst>
              <a:path w="2596337" h="1568384">
                <a:moveTo>
                  <a:pt x="0" y="0"/>
                </a:moveTo>
                <a:lnTo>
                  <a:pt x="2596336" y="0"/>
                </a:lnTo>
                <a:lnTo>
                  <a:pt x="2596336" y="1568383"/>
                </a:lnTo>
                <a:lnTo>
                  <a:pt x="0" y="1568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956290" y="1028700"/>
            <a:ext cx="2596337" cy="1568384"/>
          </a:xfrm>
          <a:custGeom>
            <a:avLst/>
            <a:gdLst/>
            <a:ahLst/>
            <a:cxnLst/>
            <a:rect l="l" t="t" r="r" b="b"/>
            <a:pathLst>
              <a:path w="2596337" h="1568384">
                <a:moveTo>
                  <a:pt x="0" y="0"/>
                </a:moveTo>
                <a:lnTo>
                  <a:pt x="2596337" y="0"/>
                </a:lnTo>
                <a:lnTo>
                  <a:pt x="2596337" y="1568384"/>
                </a:lnTo>
                <a:lnTo>
                  <a:pt x="0" y="15683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40047" y="3096273"/>
            <a:ext cx="10483969" cy="1370930"/>
            <a:chOff x="0" y="0"/>
            <a:chExt cx="2761210" cy="3610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61210" cy="361068"/>
            </a:xfrm>
            <a:custGeom>
              <a:avLst/>
              <a:gdLst/>
              <a:ahLst/>
              <a:cxnLst/>
              <a:rect l="l" t="t" r="r" b="b"/>
              <a:pathLst>
                <a:path w="2761210" h="361068">
                  <a:moveTo>
                    <a:pt x="0" y="0"/>
                  </a:moveTo>
                  <a:lnTo>
                    <a:pt x="2761210" y="0"/>
                  </a:lnTo>
                  <a:lnTo>
                    <a:pt x="2761210" y="361068"/>
                  </a:lnTo>
                  <a:lnTo>
                    <a:pt x="0" y="361068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114300"/>
              <a:ext cx="2761210" cy="475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449693" y="2622667"/>
            <a:ext cx="7451315" cy="5591715"/>
          </a:xfrm>
          <a:custGeom>
            <a:avLst/>
            <a:gdLst/>
            <a:ahLst/>
            <a:cxnLst/>
            <a:rect l="l" t="t" r="r" b="b"/>
            <a:pathLst>
              <a:path w="7451315" h="5591715">
                <a:moveTo>
                  <a:pt x="0" y="0"/>
                </a:moveTo>
                <a:lnTo>
                  <a:pt x="7451316" y="0"/>
                </a:lnTo>
                <a:lnTo>
                  <a:pt x="7451316" y="5591715"/>
                </a:lnTo>
                <a:lnTo>
                  <a:pt x="0" y="5591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012235" y="977010"/>
            <a:ext cx="10744234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Case Study 1: Starbucks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71348" y="5019675"/>
            <a:ext cx="9578346" cy="1886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Solution:</a:t>
            </a:r>
          </a:p>
          <a:p>
            <a:pPr marL="561339" lvl="1" indent="-280669" algn="l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Implemented more personalized communication through the "Starbucks Rewards" program.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endParaRPr lang="en-US" sz="2599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871348" y="7163435"/>
            <a:ext cx="9578346" cy="14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6"/>
              </a:lnSpc>
            </a:pPr>
            <a:r>
              <a:rPr lang="en-US" sz="273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Result:</a:t>
            </a:r>
          </a:p>
          <a:p>
            <a:pPr marL="590123" lvl="1" indent="-295062" algn="l">
              <a:lnSpc>
                <a:spcPts val="3826"/>
              </a:lnSpc>
              <a:spcBef>
                <a:spcPct val="0"/>
              </a:spcBef>
              <a:buFont typeface="Arial"/>
              <a:buChar char="•"/>
            </a:pPr>
            <a:r>
              <a:rPr lang="en-US" sz="2733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Increased customer retention by 30%.</a:t>
            </a:r>
          </a:p>
          <a:p>
            <a:pPr algn="l">
              <a:lnSpc>
                <a:spcPts val="3826"/>
              </a:lnSpc>
              <a:spcBef>
                <a:spcPct val="0"/>
              </a:spcBef>
            </a:pPr>
            <a:endParaRPr lang="en-US" sz="2733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871348" y="3287373"/>
            <a:ext cx="6440644" cy="1465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84"/>
              </a:lnSpc>
            </a:pPr>
            <a:r>
              <a:rPr lang="en-US" sz="2702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Problem:</a:t>
            </a:r>
          </a:p>
          <a:p>
            <a:pPr marL="583567" lvl="1" indent="-291784" algn="l">
              <a:lnSpc>
                <a:spcPts val="3784"/>
              </a:lnSpc>
              <a:spcBef>
                <a:spcPct val="0"/>
              </a:spcBef>
              <a:buFont typeface="Arial"/>
              <a:buChar char="•"/>
            </a:pPr>
            <a:r>
              <a:rPr lang="en-US" sz="2702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Decline in customer loyalty.</a:t>
            </a:r>
          </a:p>
          <a:p>
            <a:pPr algn="l">
              <a:lnSpc>
                <a:spcPts val="3784"/>
              </a:lnSpc>
              <a:spcBef>
                <a:spcPct val="0"/>
              </a:spcBef>
            </a:pPr>
            <a:endParaRPr lang="en-US" sz="2702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DFFD8">
                <a:alpha val="100000"/>
              </a:srgbClr>
            </a:gs>
            <a:gs pos="100000">
              <a:srgbClr val="94E5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47271" y="2693554"/>
            <a:ext cx="9551354" cy="7142674"/>
            <a:chOff x="0" y="0"/>
            <a:chExt cx="2515583" cy="18811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5583" cy="1881198"/>
            </a:xfrm>
            <a:custGeom>
              <a:avLst/>
              <a:gdLst/>
              <a:ahLst/>
              <a:cxnLst/>
              <a:rect l="l" t="t" r="r" b="b"/>
              <a:pathLst>
                <a:path w="2515583" h="1881198">
                  <a:moveTo>
                    <a:pt x="0" y="0"/>
                  </a:moveTo>
                  <a:lnTo>
                    <a:pt x="2515583" y="0"/>
                  </a:lnTo>
                  <a:lnTo>
                    <a:pt x="2515583" y="1881198"/>
                  </a:lnTo>
                  <a:lnTo>
                    <a:pt x="0" y="1881198"/>
                  </a:lnTo>
                  <a:close/>
                </a:path>
              </a:pathLst>
            </a:custGeom>
            <a:solidFill>
              <a:srgbClr val="FFF8C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515583" cy="19954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1122833" y="7778336"/>
            <a:ext cx="2882510" cy="1741254"/>
          </a:xfrm>
          <a:custGeom>
            <a:avLst/>
            <a:gdLst/>
            <a:ahLst/>
            <a:cxnLst/>
            <a:rect l="l" t="t" r="r" b="b"/>
            <a:pathLst>
              <a:path w="2882510" h="1741254">
                <a:moveTo>
                  <a:pt x="0" y="0"/>
                </a:moveTo>
                <a:lnTo>
                  <a:pt x="2882510" y="0"/>
                </a:lnTo>
                <a:lnTo>
                  <a:pt x="2882510" y="1741255"/>
                </a:lnTo>
                <a:lnTo>
                  <a:pt x="0" y="17412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6157370" y="158073"/>
            <a:ext cx="2882510" cy="1741254"/>
          </a:xfrm>
          <a:custGeom>
            <a:avLst/>
            <a:gdLst/>
            <a:ahLst/>
            <a:cxnLst/>
            <a:rect l="l" t="t" r="r" b="b"/>
            <a:pathLst>
              <a:path w="2882510" h="1741254">
                <a:moveTo>
                  <a:pt x="2882510" y="1741254"/>
                </a:moveTo>
                <a:lnTo>
                  <a:pt x="0" y="1741254"/>
                </a:lnTo>
                <a:lnTo>
                  <a:pt x="0" y="0"/>
                </a:lnTo>
                <a:lnTo>
                  <a:pt x="2882510" y="0"/>
                </a:lnTo>
                <a:lnTo>
                  <a:pt x="2882510" y="174125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96764">
            <a:off x="-7619898" y="-4559033"/>
            <a:ext cx="9642881" cy="9169503"/>
          </a:xfrm>
          <a:custGeom>
            <a:avLst/>
            <a:gdLst/>
            <a:ahLst/>
            <a:cxnLst/>
            <a:rect l="l" t="t" r="r" b="b"/>
            <a:pathLst>
              <a:path w="9642881" h="9169503">
                <a:moveTo>
                  <a:pt x="0" y="0"/>
                </a:moveTo>
                <a:lnTo>
                  <a:pt x="9642881" y="0"/>
                </a:lnTo>
                <a:lnTo>
                  <a:pt x="9642881" y="9169503"/>
                </a:lnTo>
                <a:lnTo>
                  <a:pt x="0" y="91695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819978" y="-2583473"/>
            <a:ext cx="4276800" cy="4406400"/>
          </a:xfrm>
          <a:custGeom>
            <a:avLst/>
            <a:gdLst/>
            <a:ahLst/>
            <a:cxnLst/>
            <a:rect l="l" t="t" r="r" b="b"/>
            <a:pathLst>
              <a:path w="4276800" h="4406400">
                <a:moveTo>
                  <a:pt x="0" y="0"/>
                </a:moveTo>
                <a:lnTo>
                  <a:pt x="4276800" y="0"/>
                </a:lnTo>
                <a:lnTo>
                  <a:pt x="4276800" y="4406400"/>
                </a:lnTo>
                <a:lnTo>
                  <a:pt x="0" y="4406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18422" y="3862886"/>
            <a:ext cx="7146876" cy="3915450"/>
          </a:xfrm>
          <a:custGeom>
            <a:avLst/>
            <a:gdLst/>
            <a:ahLst/>
            <a:cxnLst/>
            <a:rect l="l" t="t" r="r" b="b"/>
            <a:pathLst>
              <a:path w="7146876" h="3915450">
                <a:moveTo>
                  <a:pt x="0" y="0"/>
                </a:moveTo>
                <a:lnTo>
                  <a:pt x="7146876" y="0"/>
                </a:lnTo>
                <a:lnTo>
                  <a:pt x="7146876" y="3915450"/>
                </a:lnTo>
                <a:lnTo>
                  <a:pt x="0" y="39154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467733" y="1019175"/>
            <a:ext cx="12044243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75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Case Study 2: Tokopedia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758052" y="2332012"/>
            <a:ext cx="8501248" cy="7924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36"/>
              </a:lnSpc>
            </a:pPr>
            <a:endParaRPr/>
          </a:p>
          <a:p>
            <a:pPr marL="770271" lvl="1" indent="-385135" algn="l">
              <a:lnSpc>
                <a:spcPts val="5636"/>
              </a:lnSpc>
              <a:buFont typeface="Arial"/>
              <a:buChar char="•"/>
            </a:pPr>
            <a:r>
              <a:rPr lang="en-US" sz="3567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Problem:</a:t>
            </a:r>
          </a:p>
          <a:p>
            <a:pPr algn="l">
              <a:lnSpc>
                <a:spcPts val="5636"/>
              </a:lnSpc>
            </a:pPr>
            <a:r>
              <a:rPr lang="en-US" sz="356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Ineffective interdepartmental coordination.</a:t>
            </a:r>
          </a:p>
          <a:p>
            <a:pPr marL="770271" lvl="1" indent="-385135" algn="l">
              <a:lnSpc>
                <a:spcPts val="5636"/>
              </a:lnSpc>
              <a:buFont typeface="Arial"/>
              <a:buChar char="•"/>
            </a:pPr>
            <a:r>
              <a:rPr lang="en-US" sz="3567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Solution:</a:t>
            </a:r>
          </a:p>
          <a:p>
            <a:pPr algn="l">
              <a:lnSpc>
                <a:spcPts val="5636"/>
              </a:lnSpc>
            </a:pPr>
            <a:r>
              <a:rPr lang="en-US" sz="356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Adopted technology-based communication systems like Slack and Trello.</a:t>
            </a:r>
          </a:p>
          <a:p>
            <a:pPr marL="770271" lvl="1" indent="-385135" algn="l">
              <a:lnSpc>
                <a:spcPts val="5636"/>
              </a:lnSpc>
              <a:buFont typeface="Arial"/>
              <a:buChar char="•"/>
            </a:pPr>
            <a:r>
              <a:rPr lang="en-US" sz="3567" b="1">
                <a:solidFill>
                  <a:srgbClr val="000000"/>
                </a:solidFill>
                <a:latin typeface="Agrandir Bold"/>
                <a:ea typeface="Agrandir Bold"/>
                <a:cs typeface="Agrandir Bold"/>
                <a:sym typeface="Agrandir Bold"/>
              </a:rPr>
              <a:t>Result:</a:t>
            </a:r>
          </a:p>
          <a:p>
            <a:pPr algn="l">
              <a:lnSpc>
                <a:spcPts val="5636"/>
              </a:lnSpc>
            </a:pPr>
            <a:r>
              <a:rPr lang="en-US" sz="3567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Improved work efficiency by 20%.</a:t>
            </a:r>
          </a:p>
          <a:p>
            <a:pPr algn="l">
              <a:lnSpc>
                <a:spcPts val="5636"/>
              </a:lnSpc>
            </a:pPr>
            <a:endParaRPr lang="en-US" sz="3567">
              <a:solidFill>
                <a:srgbClr val="000000"/>
              </a:solidFill>
              <a:latin typeface="Agrandir"/>
              <a:ea typeface="Agrandir"/>
              <a:cs typeface="Agrandir"/>
              <a:sym typeface="Agrand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</Words>
  <Application>Microsoft Office PowerPoint</Application>
  <PresentationFormat>Custom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Open Sans</vt:lpstr>
      <vt:lpstr>Futura Ultra-Bold</vt:lpstr>
      <vt:lpstr>Agrandir Bold</vt:lpstr>
      <vt:lpstr>Futura</vt:lpstr>
      <vt:lpstr>Open Sans Bold</vt:lpstr>
      <vt:lpstr>Abril Fatface</vt:lpstr>
      <vt:lpstr>Calibri</vt:lpstr>
      <vt:lpstr>Futura Bold</vt:lpstr>
      <vt:lpstr>Agrandir</vt:lpstr>
      <vt:lpstr>Open Sauce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Ungu dan Oren Ilustrasi Pengembangan Bisnis Presentasi</dc:title>
  <cp:lastModifiedBy>LENOVO</cp:lastModifiedBy>
  <cp:revision>2</cp:revision>
  <dcterms:created xsi:type="dcterms:W3CDTF">2006-08-16T00:00:00Z</dcterms:created>
  <dcterms:modified xsi:type="dcterms:W3CDTF">2025-05-27T02:14:40Z</dcterms:modified>
  <dc:identifier>DAGcXeNUBDE</dc:identifier>
</cp:coreProperties>
</file>